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embeddedFontLst>
    <p:embeddedFont>
      <p:font typeface="Hin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747775"/>
          </p15:clr>
        </p15:guide>
        <p15:guide id="2" pos="57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Hind-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Hi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Explain your project in 15 minutes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e50e408d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e50e408d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e50e408db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e50e408d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e50e408d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de50e408d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e50e408db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e50e408db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c25d5a1e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c25d5a1e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c25d5a1e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c25d5a1e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c25d5a1e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c25d5a1e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d1b33476f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d1b33476f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dc25d5a1e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c25d5a1e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1b33476f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1b33476f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 colors, background, text size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c25d5a1e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c25d5a1e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c25d5a1e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c25d5a1e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e50e408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de50e408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e50e408d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e50e408d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e50e408d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e50e408d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15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90D2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0"/>
              </a:spcBef>
              <a:spcAft>
                <a:spcPts val="0"/>
              </a:spcAft>
              <a:buClr>
                <a:schemeClr val="dk2"/>
              </a:buClr>
              <a:buSzPts val="2800"/>
              <a:buChar char="○"/>
              <a:defRPr sz="2800">
                <a:solidFill>
                  <a:schemeClr val="dk2"/>
                </a:solidFill>
              </a:defRPr>
            </a:lvl2pPr>
            <a:lvl3pPr indent="-406400" lvl="2" marL="1371600">
              <a:lnSpc>
                <a:spcPct val="115000"/>
              </a:lnSpc>
              <a:spcBef>
                <a:spcPts val="0"/>
              </a:spcBef>
              <a:spcAft>
                <a:spcPts val="0"/>
              </a:spcAft>
              <a:buClr>
                <a:schemeClr val="dk2"/>
              </a:buClr>
              <a:buSzPts val="2800"/>
              <a:buChar char="■"/>
              <a:defRPr sz="2800">
                <a:solidFill>
                  <a:schemeClr val="dk2"/>
                </a:solidFill>
              </a:defRPr>
            </a:lvl3pPr>
            <a:lvl4pPr indent="-406400" lvl="3" marL="1828800">
              <a:lnSpc>
                <a:spcPct val="115000"/>
              </a:lnSpc>
              <a:spcBef>
                <a:spcPts val="0"/>
              </a:spcBef>
              <a:spcAft>
                <a:spcPts val="0"/>
              </a:spcAft>
              <a:buClr>
                <a:schemeClr val="dk2"/>
              </a:buClr>
              <a:buSzPts val="2800"/>
              <a:buChar char="●"/>
              <a:defRPr sz="2800">
                <a:solidFill>
                  <a:schemeClr val="dk2"/>
                </a:solidFill>
              </a:defRPr>
            </a:lvl4pPr>
            <a:lvl5pPr indent="-406400" lvl="4" marL="2286000">
              <a:lnSpc>
                <a:spcPct val="115000"/>
              </a:lnSpc>
              <a:spcBef>
                <a:spcPts val="0"/>
              </a:spcBef>
              <a:spcAft>
                <a:spcPts val="0"/>
              </a:spcAft>
              <a:buClr>
                <a:schemeClr val="dk2"/>
              </a:buClr>
              <a:buSzPts val="2800"/>
              <a:buChar char="○"/>
              <a:defRPr sz="2800">
                <a:solidFill>
                  <a:schemeClr val="dk2"/>
                </a:solidFill>
              </a:defRPr>
            </a:lvl5pPr>
            <a:lvl6pPr indent="-406400" lvl="5" marL="2743200">
              <a:lnSpc>
                <a:spcPct val="115000"/>
              </a:lnSpc>
              <a:spcBef>
                <a:spcPts val="0"/>
              </a:spcBef>
              <a:spcAft>
                <a:spcPts val="0"/>
              </a:spcAft>
              <a:buClr>
                <a:schemeClr val="dk2"/>
              </a:buClr>
              <a:buSzPts val="2800"/>
              <a:buChar char="■"/>
              <a:defRPr sz="2800">
                <a:solidFill>
                  <a:schemeClr val="dk2"/>
                </a:solidFill>
              </a:defRPr>
            </a:lvl6pPr>
            <a:lvl7pPr indent="-406400" lvl="6" marL="3200400">
              <a:lnSpc>
                <a:spcPct val="115000"/>
              </a:lnSpc>
              <a:spcBef>
                <a:spcPts val="0"/>
              </a:spcBef>
              <a:spcAft>
                <a:spcPts val="0"/>
              </a:spcAft>
              <a:buClr>
                <a:schemeClr val="dk2"/>
              </a:buClr>
              <a:buSzPts val="2800"/>
              <a:buChar char="●"/>
              <a:defRPr sz="2800">
                <a:solidFill>
                  <a:schemeClr val="dk2"/>
                </a:solidFill>
              </a:defRPr>
            </a:lvl7pPr>
            <a:lvl8pPr indent="-406400" lvl="7" marL="3657600">
              <a:lnSpc>
                <a:spcPct val="115000"/>
              </a:lnSpc>
              <a:spcBef>
                <a:spcPts val="0"/>
              </a:spcBef>
              <a:spcAft>
                <a:spcPts val="0"/>
              </a:spcAft>
              <a:buClr>
                <a:schemeClr val="dk2"/>
              </a:buClr>
              <a:buSzPts val="2800"/>
              <a:buChar char="○"/>
              <a:defRPr sz="2800">
                <a:solidFill>
                  <a:schemeClr val="dk2"/>
                </a:solidFill>
              </a:defRPr>
            </a:lvl8pPr>
            <a:lvl9pPr indent="-406400" lvl="8" marL="4114800">
              <a:lnSpc>
                <a:spcPct val="115000"/>
              </a:lnSpc>
              <a:spcBef>
                <a:spcPts val="0"/>
              </a:spcBef>
              <a:spcAft>
                <a:spcPts val="0"/>
              </a:spcAft>
              <a:buClr>
                <a:schemeClr val="dk2"/>
              </a:buClr>
              <a:buSzPts val="2800"/>
              <a:buChar char="■"/>
              <a:defRPr sz="2800">
                <a:solidFill>
                  <a:schemeClr val="dk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enworld.org/threads/gaming-with-gygax.204729/" TargetMode="External"/><Relationship Id="rId4" Type="http://schemas.openxmlformats.org/officeDocument/2006/relationships/hyperlink" Target="https://www.cdw.com/content/cdw/en/research-hub.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jpg"/><Relationship Id="rId5" Type="http://schemas.openxmlformats.org/officeDocument/2006/relationships/image" Target="../media/image3.jpg"/><Relationship Id="rId6" Type="http://schemas.openxmlformats.org/officeDocument/2006/relationships/image" Target="../media/image8.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5.png"/><Relationship Id="rId11" Type="http://schemas.openxmlformats.org/officeDocument/2006/relationships/image" Target="../media/image23.png"/><Relationship Id="rId10" Type="http://schemas.openxmlformats.org/officeDocument/2006/relationships/image" Target="../media/image18.png"/><Relationship Id="rId12" Type="http://schemas.openxmlformats.org/officeDocument/2006/relationships/image" Target="../media/image13.png"/><Relationship Id="rId9"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21.png"/><Relationship Id="rId5"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31.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rot="8100000">
            <a:off x="14684606" y="-5663663"/>
            <a:ext cx="6818056" cy="17334241"/>
          </a:xfrm>
          <a:custGeom>
            <a:rect b="b" l="l" r="r" t="t"/>
            <a:pathLst>
              <a:path extrusionOk="0" h="3761942" w="1479680">
                <a:moveTo>
                  <a:pt x="0" y="0"/>
                </a:moveTo>
                <a:lnTo>
                  <a:pt x="1479680" y="0"/>
                </a:lnTo>
                <a:lnTo>
                  <a:pt x="1479680" y="3761942"/>
                </a:lnTo>
                <a:lnTo>
                  <a:pt x="0" y="3761942"/>
                </a:lnTo>
                <a:close/>
              </a:path>
            </a:pathLst>
          </a:custGeom>
          <a:gradFill>
            <a:gsLst>
              <a:gs pos="0">
                <a:srgbClr val="2CD9CB"/>
              </a:gs>
              <a:gs pos="50000">
                <a:srgbClr val="2CD9CB"/>
              </a:gs>
              <a:gs pos="100000">
                <a:srgbClr val="566FF1"/>
              </a:gs>
            </a:gsLst>
            <a:lin ang="5400012" scaled="0"/>
          </a:gradFill>
          <a:ln>
            <a:noFill/>
          </a:ln>
        </p:spPr>
      </p:sp>
      <p:grpSp>
        <p:nvGrpSpPr>
          <p:cNvPr id="55" name="Google Shape;55;p13"/>
          <p:cNvGrpSpPr/>
          <p:nvPr/>
        </p:nvGrpSpPr>
        <p:grpSpPr>
          <a:xfrm>
            <a:off x="8449765" y="-1629980"/>
            <a:ext cx="6415674" cy="6415674"/>
            <a:chOff x="0" y="0"/>
            <a:chExt cx="812800" cy="812800"/>
          </a:xfrm>
        </p:grpSpPr>
        <p:sp>
          <p:nvSpPr>
            <p:cNvPr id="56" name="Google Shape;5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2CD9C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grpSp>
        <p:nvGrpSpPr>
          <p:cNvPr id="58" name="Google Shape;58;p13"/>
          <p:cNvGrpSpPr/>
          <p:nvPr/>
        </p:nvGrpSpPr>
        <p:grpSpPr>
          <a:xfrm rot="-2700000">
            <a:off x="7237003" y="-6021105"/>
            <a:ext cx="6881910" cy="22187885"/>
            <a:chOff x="0" y="-47625"/>
            <a:chExt cx="1493538" cy="4815298"/>
          </a:xfrm>
        </p:grpSpPr>
        <p:sp>
          <p:nvSpPr>
            <p:cNvPr id="59" name="Google Shape;59;p13"/>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920DE"/>
                </a:solidFill>
                <a:latin typeface="Calibri"/>
                <a:ea typeface="Calibri"/>
                <a:cs typeface="Calibri"/>
                <a:sym typeface="Calibri"/>
              </a:endParaRPr>
            </a:p>
          </p:txBody>
        </p:sp>
        <p:sp>
          <p:nvSpPr>
            <p:cNvPr id="60" name="Google Shape;60;p13"/>
            <p:cNvSpPr txBox="1"/>
            <p:nvPr/>
          </p:nvSpPr>
          <p:spPr>
            <a:xfrm>
              <a:off x="0" y="-47625"/>
              <a:ext cx="812700" cy="860400"/>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grpSp>
        <p:nvGrpSpPr>
          <p:cNvPr id="61" name="Google Shape;61;p13"/>
          <p:cNvGrpSpPr/>
          <p:nvPr/>
        </p:nvGrpSpPr>
        <p:grpSpPr>
          <a:xfrm rot="-2700000">
            <a:off x="-509587" y="-1839241"/>
            <a:ext cx="8354643" cy="20911518"/>
            <a:chOff x="0" y="-47625"/>
            <a:chExt cx="1813156" cy="4538296"/>
          </a:xfrm>
        </p:grpSpPr>
        <p:sp>
          <p:nvSpPr>
            <p:cNvPr id="62" name="Google Shape;62;p13"/>
            <p:cNvSpPr/>
            <p:nvPr/>
          </p:nvSpPr>
          <p:spPr>
            <a:xfrm>
              <a:off x="0" y="0"/>
              <a:ext cx="1813156" cy="4490671"/>
            </a:xfrm>
            <a:custGeom>
              <a:rect b="b" l="l" r="r" t="t"/>
              <a:pathLst>
                <a:path extrusionOk="0" h="4490671" w="1813156">
                  <a:moveTo>
                    <a:pt x="0" y="0"/>
                  </a:moveTo>
                  <a:lnTo>
                    <a:pt x="1813156" y="0"/>
                  </a:lnTo>
                  <a:lnTo>
                    <a:pt x="1813156" y="4490671"/>
                  </a:lnTo>
                  <a:lnTo>
                    <a:pt x="0" y="4490671"/>
                  </a:lnTo>
                  <a:close/>
                </a:path>
              </a:pathLst>
            </a:custGeom>
            <a:gradFill>
              <a:gsLst>
                <a:gs pos="0">
                  <a:srgbClr val="092AB9"/>
                </a:gs>
                <a:gs pos="100000">
                  <a:srgbClr val="0920DE"/>
                </a:gs>
              </a:gsLst>
              <a:lin ang="5400012" scaled="0"/>
            </a:gradFill>
            <a:ln>
              <a:noFill/>
            </a:ln>
          </p:spPr>
        </p:sp>
        <p:sp>
          <p:nvSpPr>
            <p:cNvPr id="63" name="Google Shape;63;p13"/>
            <p:cNvSpPr txBox="1"/>
            <p:nvPr/>
          </p:nvSpPr>
          <p:spPr>
            <a:xfrm>
              <a:off x="0" y="-47625"/>
              <a:ext cx="812700" cy="860400"/>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sp>
        <p:nvSpPr>
          <p:cNvPr id="64" name="Google Shape;64;p13"/>
          <p:cNvSpPr/>
          <p:nvPr/>
        </p:nvSpPr>
        <p:spPr>
          <a:xfrm>
            <a:off x="-2980451" y="-514649"/>
            <a:ext cx="10713385" cy="12106278"/>
          </a:xfrm>
          <a:custGeom>
            <a:rect b="b" l="l" r="r" t="t"/>
            <a:pathLst>
              <a:path extrusionOk="0" h="13414158" w="12139813">
                <a:moveTo>
                  <a:pt x="0" y="0"/>
                </a:moveTo>
                <a:lnTo>
                  <a:pt x="12139813" y="0"/>
                </a:lnTo>
                <a:lnTo>
                  <a:pt x="12139813" y="13414158"/>
                </a:lnTo>
                <a:lnTo>
                  <a:pt x="0" y="1341415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920DE"/>
              </a:solidFill>
              <a:latin typeface="Calibri"/>
              <a:ea typeface="Calibri"/>
              <a:cs typeface="Calibri"/>
              <a:sym typeface="Calibri"/>
            </a:endParaRPr>
          </a:p>
        </p:txBody>
      </p:sp>
      <p:pic>
        <p:nvPicPr>
          <p:cNvPr id="65" name="Google Shape;65;p13"/>
          <p:cNvPicPr preferRelativeResize="0"/>
          <p:nvPr/>
        </p:nvPicPr>
        <p:blipFill>
          <a:blip r:embed="rId4">
            <a:alphaModFix/>
          </a:blip>
          <a:stretch>
            <a:fillRect/>
          </a:stretch>
        </p:blipFill>
        <p:spPr>
          <a:xfrm flipH="1">
            <a:off x="0" y="591500"/>
            <a:ext cx="7867775" cy="9931474"/>
          </a:xfrm>
          <a:prstGeom prst="rect">
            <a:avLst/>
          </a:prstGeom>
          <a:noFill/>
          <a:ln>
            <a:noFill/>
          </a:ln>
          <a:effectLst>
            <a:outerShdw blurRad="200025" rotWithShape="0" algn="bl" dir="5400000" dist="38100">
              <a:schemeClr val="lt1">
                <a:alpha val="50000"/>
              </a:schemeClr>
            </a:outerShdw>
          </a:effectLst>
        </p:spPr>
      </p:pic>
      <p:sp>
        <p:nvSpPr>
          <p:cNvPr id="66" name="Google Shape;66;p13"/>
          <p:cNvSpPr/>
          <p:nvPr/>
        </p:nvSpPr>
        <p:spPr>
          <a:xfrm rot="-7765226">
            <a:off x="-5966384" y="5569276"/>
            <a:ext cx="8728031" cy="12454598"/>
          </a:xfrm>
          <a:custGeom>
            <a:rect b="b" l="l" r="r" t="t"/>
            <a:pathLst>
              <a:path extrusionOk="0" h="12454715" w="8728113">
                <a:moveTo>
                  <a:pt x="0" y="0"/>
                </a:moveTo>
                <a:lnTo>
                  <a:pt x="8728112" y="0"/>
                </a:lnTo>
                <a:lnTo>
                  <a:pt x="8728112" y="12454714"/>
                </a:lnTo>
                <a:lnTo>
                  <a:pt x="0" y="12454714"/>
                </a:lnTo>
                <a:lnTo>
                  <a:pt x="0" y="0"/>
                </a:lnTo>
                <a:close/>
              </a:path>
            </a:pathLst>
          </a:custGeom>
          <a:blipFill rotWithShape="1">
            <a:blip r:embed="rId5">
              <a:alphaModFix/>
            </a:blip>
            <a:stretch>
              <a:fillRect b="0" l="-10899" r="-10909" t="0"/>
            </a:stretch>
          </a:blipFill>
          <a:ln>
            <a:noFill/>
          </a:ln>
        </p:spPr>
      </p:sp>
      <p:sp>
        <p:nvSpPr>
          <p:cNvPr id="67" name="Google Shape;67;p13"/>
          <p:cNvSpPr txBox="1"/>
          <p:nvPr/>
        </p:nvSpPr>
        <p:spPr>
          <a:xfrm>
            <a:off x="3422550" y="3321250"/>
            <a:ext cx="11442900" cy="2031900"/>
          </a:xfrm>
          <a:prstGeom prst="rect">
            <a:avLst/>
          </a:prstGeom>
          <a:noFill/>
          <a:ln>
            <a:noFill/>
          </a:ln>
          <a:effectLst>
            <a:outerShdw rotWithShape="0" algn="bl" dir="5400000" dist="95250">
              <a:schemeClr val="dk1">
                <a:alpha val="50000"/>
              </a:scheme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6000">
                <a:solidFill>
                  <a:srgbClr val="2CD9CB"/>
                </a:solidFill>
                <a:latin typeface="Verdana"/>
                <a:ea typeface="Verdana"/>
                <a:cs typeface="Verdana"/>
                <a:sym typeface="Verdana"/>
              </a:rPr>
              <a:t>Generative </a:t>
            </a:r>
            <a:br>
              <a:rPr b="1" lang="en" sz="6000">
                <a:solidFill>
                  <a:srgbClr val="2CD9CB"/>
                </a:solidFill>
                <a:latin typeface="Verdana"/>
                <a:ea typeface="Verdana"/>
                <a:cs typeface="Verdana"/>
                <a:sym typeface="Verdana"/>
              </a:rPr>
            </a:br>
            <a:r>
              <a:rPr b="1" lang="en" sz="6000">
                <a:solidFill>
                  <a:srgbClr val="2CD9CB"/>
                </a:solidFill>
                <a:latin typeface="Verdana"/>
                <a:ea typeface="Verdana"/>
                <a:cs typeface="Verdana"/>
                <a:sym typeface="Verdana"/>
              </a:rPr>
              <a:t>Dungeon Crawler Game</a:t>
            </a:r>
            <a:r>
              <a:rPr b="1" lang="en" sz="5200">
                <a:solidFill>
                  <a:srgbClr val="2CD9CB"/>
                </a:solidFill>
                <a:latin typeface="Verdana"/>
                <a:ea typeface="Verdana"/>
                <a:cs typeface="Verdana"/>
                <a:sym typeface="Verdana"/>
              </a:rPr>
              <a:t> </a:t>
            </a:r>
            <a:endParaRPr b="1" sz="5200">
              <a:latin typeface="Verdana"/>
              <a:ea typeface="Verdana"/>
              <a:cs typeface="Verdana"/>
              <a:sym typeface="Verdana"/>
            </a:endParaRPr>
          </a:p>
        </p:txBody>
      </p:sp>
      <p:sp>
        <p:nvSpPr>
          <p:cNvPr id="68" name="Google Shape;68;p13"/>
          <p:cNvSpPr txBox="1"/>
          <p:nvPr/>
        </p:nvSpPr>
        <p:spPr>
          <a:xfrm>
            <a:off x="6013495" y="5456617"/>
            <a:ext cx="6136200" cy="538800"/>
          </a:xfrm>
          <a:prstGeom prst="rect">
            <a:avLst/>
          </a:prstGeom>
          <a:noFill/>
          <a:ln>
            <a:noFill/>
          </a:ln>
          <a:effectLst>
            <a:outerShdw rotWithShape="0" algn="bl" dir="5400000" dist="95250">
              <a:schemeClr val="dk1">
                <a:alpha val="50000"/>
              </a:schemeClr>
            </a:outerShdw>
          </a:effectLst>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i="1" lang="en" sz="3500">
                <a:solidFill>
                  <a:srgbClr val="FFFFFF"/>
                </a:solidFill>
                <a:latin typeface="Hind"/>
                <a:ea typeface="Hind"/>
                <a:cs typeface="Hind"/>
                <a:sym typeface="Hind"/>
              </a:rPr>
              <a:t>Jared Tan, Leo Hanqing, Thu Ya</a:t>
            </a:r>
            <a:endParaRPr i="1">
              <a:latin typeface="Hind"/>
              <a:ea typeface="Hind"/>
              <a:cs typeface="Hind"/>
              <a:sym typeface="Hind"/>
            </a:endParaRPr>
          </a:p>
        </p:txBody>
      </p:sp>
      <p:sp>
        <p:nvSpPr>
          <p:cNvPr id="69" name="Google Shape;69;p13"/>
          <p:cNvSpPr/>
          <p:nvPr/>
        </p:nvSpPr>
        <p:spPr>
          <a:xfrm rot="-2700000">
            <a:off x="17682763" y="724891"/>
            <a:ext cx="6416932" cy="6416932"/>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76200">
            <a:solidFill>
              <a:srgbClr val="2CD9C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p:nvPr/>
        </p:nvSpPr>
        <p:spPr>
          <a:xfrm rot="8100000">
            <a:off x="850162" y="-1180704"/>
            <a:ext cx="23897304" cy="17330517"/>
          </a:xfrm>
          <a:custGeom>
            <a:rect b="b" l="l" r="r" t="t"/>
            <a:pathLst>
              <a:path extrusionOk="0" h="3761942" w="1479680">
                <a:moveTo>
                  <a:pt x="0" y="0"/>
                </a:moveTo>
                <a:lnTo>
                  <a:pt x="1479680" y="0"/>
                </a:lnTo>
                <a:lnTo>
                  <a:pt x="1479680" y="3761942"/>
                </a:lnTo>
                <a:lnTo>
                  <a:pt x="0" y="3761942"/>
                </a:lnTo>
                <a:close/>
              </a:path>
            </a:pathLst>
          </a:custGeom>
          <a:gradFill>
            <a:gsLst>
              <a:gs pos="0">
                <a:srgbClr val="2CD9CB"/>
              </a:gs>
              <a:gs pos="50000">
                <a:srgbClr val="2CD9CB"/>
              </a:gs>
              <a:gs pos="100000">
                <a:srgbClr val="566FF1"/>
              </a:gs>
            </a:gsLst>
            <a:lin ang="5400012" scaled="0"/>
          </a:gradFill>
          <a:ln>
            <a:noFill/>
          </a:ln>
        </p:spPr>
      </p:sp>
      <p:sp>
        <p:nvSpPr>
          <p:cNvPr id="200" name="Google Shape;200;p22"/>
          <p:cNvSpPr txBox="1"/>
          <p:nvPr/>
        </p:nvSpPr>
        <p:spPr>
          <a:xfrm>
            <a:off x="671375" y="759900"/>
            <a:ext cx="165573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Map Generation - Step 1</a:t>
            </a:r>
            <a:endParaRPr b="1" sz="5200">
              <a:highlight>
                <a:srgbClr val="040E56"/>
              </a:highlight>
              <a:latin typeface="Verdana"/>
              <a:ea typeface="Verdana"/>
              <a:cs typeface="Verdana"/>
              <a:sym typeface="Verdana"/>
            </a:endParaRPr>
          </a:p>
        </p:txBody>
      </p:sp>
      <p:pic>
        <p:nvPicPr>
          <p:cNvPr id="201" name="Google Shape;201;p22"/>
          <p:cNvPicPr preferRelativeResize="0"/>
          <p:nvPr/>
        </p:nvPicPr>
        <p:blipFill>
          <a:blip r:embed="rId3">
            <a:alphaModFix/>
          </a:blip>
          <a:stretch>
            <a:fillRect/>
          </a:stretch>
        </p:blipFill>
        <p:spPr>
          <a:xfrm>
            <a:off x="671363" y="1952775"/>
            <a:ext cx="8582025" cy="3581400"/>
          </a:xfrm>
          <a:prstGeom prst="rect">
            <a:avLst/>
          </a:prstGeom>
          <a:noFill/>
          <a:ln>
            <a:noFill/>
          </a:ln>
        </p:spPr>
      </p:pic>
      <p:pic>
        <p:nvPicPr>
          <p:cNvPr id="202" name="Google Shape;202;p22"/>
          <p:cNvPicPr preferRelativeResize="0"/>
          <p:nvPr/>
        </p:nvPicPr>
        <p:blipFill>
          <a:blip r:embed="rId4">
            <a:alphaModFix/>
          </a:blip>
          <a:stretch>
            <a:fillRect/>
          </a:stretch>
        </p:blipFill>
        <p:spPr>
          <a:xfrm>
            <a:off x="9529775" y="1891350"/>
            <a:ext cx="8380799" cy="2455225"/>
          </a:xfrm>
          <a:prstGeom prst="rect">
            <a:avLst/>
          </a:prstGeom>
          <a:noFill/>
          <a:ln>
            <a:noFill/>
          </a:ln>
        </p:spPr>
      </p:pic>
      <p:pic>
        <p:nvPicPr>
          <p:cNvPr id="203" name="Google Shape;203;p22"/>
          <p:cNvPicPr preferRelativeResize="0"/>
          <p:nvPr/>
        </p:nvPicPr>
        <p:blipFill>
          <a:blip r:embed="rId5">
            <a:alphaModFix/>
          </a:blip>
          <a:stretch>
            <a:fillRect/>
          </a:stretch>
        </p:blipFill>
        <p:spPr>
          <a:xfrm>
            <a:off x="671375" y="6864475"/>
            <a:ext cx="9927826" cy="3107425"/>
          </a:xfrm>
          <a:prstGeom prst="rect">
            <a:avLst/>
          </a:prstGeom>
          <a:noFill/>
          <a:ln>
            <a:noFill/>
          </a:ln>
        </p:spPr>
      </p:pic>
      <p:sp>
        <p:nvSpPr>
          <p:cNvPr id="204" name="Google Shape;204;p22"/>
          <p:cNvSpPr txBox="1"/>
          <p:nvPr/>
        </p:nvSpPr>
        <p:spPr>
          <a:xfrm>
            <a:off x="9520925" y="4481800"/>
            <a:ext cx="8398500" cy="1091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Char char="-"/>
            </a:pPr>
            <a:r>
              <a:rPr lang="en" sz="3600">
                <a:solidFill>
                  <a:schemeClr val="lt1"/>
                </a:solidFill>
              </a:rPr>
              <a:t>Parallel arrays, setting up spacing</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Arrays to hold tile types</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Specifying map dimensions</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5 types of ‘rooms’</a:t>
            </a:r>
            <a:endParaRPr sz="3600">
              <a:solidFill>
                <a:schemeClr val="lt1"/>
              </a:solidFill>
            </a:endParaRPr>
          </a:p>
        </p:txBody>
      </p:sp>
      <p:sp>
        <p:nvSpPr>
          <p:cNvPr id="205" name="Google Shape;205;p22"/>
          <p:cNvSpPr txBox="1"/>
          <p:nvPr/>
        </p:nvSpPr>
        <p:spPr>
          <a:xfrm>
            <a:off x="10649313" y="6864475"/>
            <a:ext cx="4299000" cy="3408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Char char="-"/>
            </a:pPr>
            <a:r>
              <a:rPr lang="en" sz="3600">
                <a:solidFill>
                  <a:schemeClr val="lt1"/>
                </a:solidFill>
              </a:rPr>
              <a:t>Drawing the map using the spacing &amp; pygame functions</a:t>
            </a:r>
            <a:endParaRPr sz="3600">
              <a:solidFill>
                <a:schemeClr val="lt1"/>
              </a:solidFill>
            </a:endParaRPr>
          </a:p>
        </p:txBody>
      </p:sp>
      <p:pic>
        <p:nvPicPr>
          <p:cNvPr id="206" name="Google Shape;206;p22"/>
          <p:cNvPicPr preferRelativeResize="0"/>
          <p:nvPr/>
        </p:nvPicPr>
        <p:blipFill>
          <a:blip r:embed="rId6">
            <a:alphaModFix/>
          </a:blip>
          <a:stretch>
            <a:fillRect/>
          </a:stretch>
        </p:blipFill>
        <p:spPr>
          <a:xfrm>
            <a:off x="14886900" y="6960222"/>
            <a:ext cx="3262901" cy="19852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p:nvPr/>
        </p:nvSpPr>
        <p:spPr>
          <a:xfrm rot="8100000">
            <a:off x="850162" y="-1180704"/>
            <a:ext cx="23897304" cy="17330517"/>
          </a:xfrm>
          <a:custGeom>
            <a:rect b="b" l="l" r="r" t="t"/>
            <a:pathLst>
              <a:path extrusionOk="0" h="3761942" w="1479680">
                <a:moveTo>
                  <a:pt x="0" y="0"/>
                </a:moveTo>
                <a:lnTo>
                  <a:pt x="1479680" y="0"/>
                </a:lnTo>
                <a:lnTo>
                  <a:pt x="1479680" y="3761942"/>
                </a:lnTo>
                <a:lnTo>
                  <a:pt x="0" y="3761942"/>
                </a:lnTo>
                <a:close/>
              </a:path>
            </a:pathLst>
          </a:custGeom>
          <a:gradFill>
            <a:gsLst>
              <a:gs pos="0">
                <a:srgbClr val="2CD9CB"/>
              </a:gs>
              <a:gs pos="50000">
                <a:srgbClr val="2CD9CB"/>
              </a:gs>
              <a:gs pos="100000">
                <a:srgbClr val="566FF1"/>
              </a:gs>
            </a:gsLst>
            <a:lin ang="5400012" scaled="0"/>
          </a:gradFill>
          <a:ln>
            <a:noFill/>
          </a:ln>
        </p:spPr>
      </p:sp>
      <p:sp>
        <p:nvSpPr>
          <p:cNvPr id="212" name="Google Shape;212;p23"/>
          <p:cNvSpPr txBox="1"/>
          <p:nvPr/>
        </p:nvSpPr>
        <p:spPr>
          <a:xfrm>
            <a:off x="671375" y="759900"/>
            <a:ext cx="165573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Map Generation - Procedural Content</a:t>
            </a:r>
            <a:endParaRPr b="1" sz="5200">
              <a:highlight>
                <a:srgbClr val="040E56"/>
              </a:highlight>
              <a:latin typeface="Verdana"/>
              <a:ea typeface="Verdana"/>
              <a:cs typeface="Verdana"/>
              <a:sym typeface="Verdana"/>
            </a:endParaRPr>
          </a:p>
        </p:txBody>
      </p:sp>
      <p:pic>
        <p:nvPicPr>
          <p:cNvPr id="213" name="Google Shape;213;p23"/>
          <p:cNvPicPr preferRelativeResize="0"/>
          <p:nvPr/>
        </p:nvPicPr>
        <p:blipFill>
          <a:blip r:embed="rId3">
            <a:alphaModFix/>
          </a:blip>
          <a:stretch>
            <a:fillRect/>
          </a:stretch>
        </p:blipFill>
        <p:spPr>
          <a:xfrm>
            <a:off x="671363" y="1970113"/>
            <a:ext cx="6143625" cy="4581525"/>
          </a:xfrm>
          <a:prstGeom prst="rect">
            <a:avLst/>
          </a:prstGeom>
          <a:noFill/>
          <a:ln>
            <a:noFill/>
          </a:ln>
        </p:spPr>
      </p:pic>
      <p:sp>
        <p:nvSpPr>
          <p:cNvPr id="214" name="Google Shape;214;p23"/>
          <p:cNvSpPr txBox="1"/>
          <p:nvPr/>
        </p:nvSpPr>
        <p:spPr>
          <a:xfrm>
            <a:off x="7067825" y="1985750"/>
            <a:ext cx="10671000" cy="6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rPr>
              <a:t>Simple algorithm - other procedural generation types such as Perlin Noise, fractal generation, L-systems, etc. were too hard to implement in the timeframe given</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Checks ‘neighbour’ tiles &amp; appends</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Sets a ‘threshold’ for random generation</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Shuffles ‘neighbour’ tiles &amp; picks one</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If threshold is passed, generate tile</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Failsafe added - first tile always generates</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For each tile generated, the next tile is less likely to generate (more selective)</a:t>
            </a:r>
            <a:endParaRPr sz="3600">
              <a:solidFill>
                <a:schemeClr val="lt1"/>
              </a:solidFill>
            </a:endParaRPr>
          </a:p>
        </p:txBody>
      </p:sp>
      <p:pic>
        <p:nvPicPr>
          <p:cNvPr id="215" name="Google Shape;215;p23"/>
          <p:cNvPicPr preferRelativeResize="0"/>
          <p:nvPr/>
        </p:nvPicPr>
        <p:blipFill>
          <a:blip r:embed="rId4">
            <a:alphaModFix/>
          </a:blip>
          <a:stretch>
            <a:fillRect/>
          </a:stretch>
        </p:blipFill>
        <p:spPr>
          <a:xfrm>
            <a:off x="671375" y="6623525"/>
            <a:ext cx="5383124" cy="3359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p:nvPr/>
        </p:nvSpPr>
        <p:spPr>
          <a:xfrm rot="8100000">
            <a:off x="850162" y="-1180704"/>
            <a:ext cx="23897304" cy="17330517"/>
          </a:xfrm>
          <a:custGeom>
            <a:rect b="b" l="l" r="r" t="t"/>
            <a:pathLst>
              <a:path extrusionOk="0" h="3761942" w="1479680">
                <a:moveTo>
                  <a:pt x="0" y="0"/>
                </a:moveTo>
                <a:lnTo>
                  <a:pt x="1479680" y="0"/>
                </a:lnTo>
                <a:lnTo>
                  <a:pt x="1479680" y="3761942"/>
                </a:lnTo>
                <a:lnTo>
                  <a:pt x="0" y="3761942"/>
                </a:lnTo>
                <a:close/>
              </a:path>
            </a:pathLst>
          </a:custGeom>
          <a:gradFill>
            <a:gsLst>
              <a:gs pos="0">
                <a:srgbClr val="2CD9CB"/>
              </a:gs>
              <a:gs pos="50000">
                <a:srgbClr val="2CD9CB"/>
              </a:gs>
              <a:gs pos="100000">
                <a:srgbClr val="566FF1"/>
              </a:gs>
            </a:gsLst>
            <a:lin ang="5400012" scaled="0"/>
          </a:gradFill>
          <a:ln>
            <a:noFill/>
          </a:ln>
        </p:spPr>
      </p:sp>
      <p:sp>
        <p:nvSpPr>
          <p:cNvPr id="221" name="Google Shape;221;p24"/>
          <p:cNvSpPr txBox="1"/>
          <p:nvPr/>
        </p:nvSpPr>
        <p:spPr>
          <a:xfrm>
            <a:off x="671375" y="759900"/>
            <a:ext cx="165573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Map Generation - Procedural Content</a:t>
            </a:r>
            <a:endParaRPr b="1" sz="5200">
              <a:highlight>
                <a:srgbClr val="040E56"/>
              </a:highlight>
              <a:latin typeface="Verdana"/>
              <a:ea typeface="Verdana"/>
              <a:cs typeface="Verdana"/>
              <a:sym typeface="Verdana"/>
            </a:endParaRPr>
          </a:p>
        </p:txBody>
      </p:sp>
      <p:pic>
        <p:nvPicPr>
          <p:cNvPr id="222" name="Google Shape;222;p24"/>
          <p:cNvPicPr preferRelativeResize="0"/>
          <p:nvPr/>
        </p:nvPicPr>
        <p:blipFill>
          <a:blip r:embed="rId3">
            <a:alphaModFix/>
          </a:blip>
          <a:stretch>
            <a:fillRect/>
          </a:stretch>
        </p:blipFill>
        <p:spPr>
          <a:xfrm>
            <a:off x="13716050" y="6720625"/>
            <a:ext cx="4339675" cy="3126250"/>
          </a:xfrm>
          <a:prstGeom prst="rect">
            <a:avLst/>
          </a:prstGeom>
          <a:noFill/>
          <a:ln>
            <a:noFill/>
          </a:ln>
        </p:spPr>
      </p:pic>
      <p:sp>
        <p:nvSpPr>
          <p:cNvPr id="223" name="Google Shape;223;p24"/>
          <p:cNvSpPr txBox="1"/>
          <p:nvPr/>
        </p:nvSpPr>
        <p:spPr>
          <a:xfrm>
            <a:off x="7728075" y="1964075"/>
            <a:ext cx="10455900" cy="45210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Char char="-"/>
            </a:pPr>
            <a:r>
              <a:rPr lang="en" sz="3600">
                <a:solidFill>
                  <a:schemeClr val="lt1"/>
                </a:solidFill>
              </a:rPr>
              <a:t>If player walks onto tile</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‘Discover’ the tile, randomly decide if tile is ‘enemy’ or normal tile</a:t>
            </a:r>
            <a:endParaRPr sz="3600">
              <a:solidFill>
                <a:schemeClr val="lt1"/>
              </a:solidFill>
            </a:endParaRPr>
          </a:p>
          <a:p>
            <a:pPr indent="0" lvl="0" marL="0" rtl="0" algn="l">
              <a:spcBef>
                <a:spcPts val="0"/>
              </a:spcBef>
              <a:spcAft>
                <a:spcPts val="0"/>
              </a:spcAft>
              <a:buNone/>
            </a:pPr>
            <a:r>
              <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If player ‘discovers’ all the tiles</a:t>
            </a:r>
            <a:endParaRPr sz="3600">
              <a:solidFill>
                <a:schemeClr val="lt1"/>
              </a:solidFill>
            </a:endParaRPr>
          </a:p>
          <a:p>
            <a:pPr indent="-457200" lvl="1" marL="914400" rtl="0" algn="l">
              <a:spcBef>
                <a:spcPts val="0"/>
              </a:spcBef>
              <a:spcAft>
                <a:spcPts val="0"/>
              </a:spcAft>
              <a:buClr>
                <a:schemeClr val="lt1"/>
              </a:buClr>
              <a:buSzPts val="3600"/>
              <a:buChar char="-"/>
            </a:pPr>
            <a:r>
              <a:rPr lang="en" sz="3600">
                <a:solidFill>
                  <a:schemeClr val="lt1"/>
                </a:solidFill>
              </a:rPr>
              <a:t>If there are no enemies on the ‘map’</a:t>
            </a:r>
            <a:endParaRPr sz="3600">
              <a:solidFill>
                <a:schemeClr val="lt1"/>
              </a:solidFill>
            </a:endParaRPr>
          </a:p>
          <a:p>
            <a:pPr indent="-457200" lvl="2" marL="1371600" rtl="0" algn="l">
              <a:spcBef>
                <a:spcPts val="0"/>
              </a:spcBef>
              <a:spcAft>
                <a:spcPts val="0"/>
              </a:spcAft>
              <a:buClr>
                <a:schemeClr val="lt1"/>
              </a:buClr>
              <a:buSzPts val="3600"/>
              <a:buChar char="-"/>
            </a:pPr>
            <a:r>
              <a:rPr lang="en" sz="3600">
                <a:solidFill>
                  <a:schemeClr val="lt1"/>
                </a:solidFill>
              </a:rPr>
              <a:t>Generate a boss room</a:t>
            </a:r>
            <a:endParaRPr sz="3600">
              <a:solidFill>
                <a:schemeClr val="lt1"/>
              </a:solidFill>
            </a:endParaRPr>
          </a:p>
          <a:p>
            <a:pPr indent="-457200" lvl="2" marL="1371600" rtl="0" algn="l">
              <a:spcBef>
                <a:spcPts val="0"/>
              </a:spcBef>
              <a:spcAft>
                <a:spcPts val="0"/>
              </a:spcAft>
              <a:buClr>
                <a:schemeClr val="lt1"/>
              </a:buClr>
              <a:buSzPts val="3600"/>
              <a:buChar char="-"/>
            </a:pPr>
            <a:r>
              <a:rPr lang="en" sz="3600">
                <a:solidFill>
                  <a:schemeClr val="lt1"/>
                </a:solidFill>
              </a:rPr>
              <a:t>Update the ‘map’</a:t>
            </a:r>
            <a:endParaRPr sz="3600">
              <a:solidFill>
                <a:schemeClr val="lt1"/>
              </a:solidFill>
            </a:endParaRPr>
          </a:p>
        </p:txBody>
      </p:sp>
      <p:pic>
        <p:nvPicPr>
          <p:cNvPr id="224" name="Google Shape;224;p24"/>
          <p:cNvPicPr preferRelativeResize="0"/>
          <p:nvPr/>
        </p:nvPicPr>
        <p:blipFill rotWithShape="1">
          <a:blip r:embed="rId4">
            <a:alphaModFix/>
          </a:blip>
          <a:srcRect b="0" l="0" r="11402" t="0"/>
          <a:stretch/>
        </p:blipFill>
        <p:spPr>
          <a:xfrm>
            <a:off x="419075" y="1836850"/>
            <a:ext cx="6560450" cy="8010025"/>
          </a:xfrm>
          <a:prstGeom prst="rect">
            <a:avLst/>
          </a:prstGeom>
          <a:noFill/>
          <a:ln>
            <a:noFill/>
          </a:ln>
        </p:spPr>
      </p:pic>
      <p:pic>
        <p:nvPicPr>
          <p:cNvPr id="225" name="Google Shape;225;p24"/>
          <p:cNvPicPr preferRelativeResize="0"/>
          <p:nvPr/>
        </p:nvPicPr>
        <p:blipFill>
          <a:blip r:embed="rId5">
            <a:alphaModFix/>
          </a:blip>
          <a:stretch>
            <a:fillRect/>
          </a:stretch>
        </p:blipFill>
        <p:spPr>
          <a:xfrm>
            <a:off x="6979525" y="7644125"/>
            <a:ext cx="6736525" cy="12792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p:nvPr/>
        </p:nvSpPr>
        <p:spPr>
          <a:xfrm rot="8100000">
            <a:off x="850162" y="-1180704"/>
            <a:ext cx="23897304" cy="17330517"/>
          </a:xfrm>
          <a:custGeom>
            <a:rect b="b" l="l" r="r" t="t"/>
            <a:pathLst>
              <a:path extrusionOk="0" h="3761942" w="1479680">
                <a:moveTo>
                  <a:pt x="0" y="0"/>
                </a:moveTo>
                <a:lnTo>
                  <a:pt x="1479680" y="0"/>
                </a:lnTo>
                <a:lnTo>
                  <a:pt x="1479680" y="3761942"/>
                </a:lnTo>
                <a:lnTo>
                  <a:pt x="0" y="3761942"/>
                </a:lnTo>
                <a:close/>
              </a:path>
            </a:pathLst>
          </a:custGeom>
          <a:gradFill>
            <a:gsLst>
              <a:gs pos="0">
                <a:srgbClr val="092AB9"/>
              </a:gs>
              <a:gs pos="50000">
                <a:srgbClr val="6558FB"/>
              </a:gs>
              <a:gs pos="100000">
                <a:srgbClr val="6558FB"/>
              </a:gs>
            </a:gsLst>
            <a:lin ang="5400700" scaled="0"/>
          </a:gradFill>
          <a:ln>
            <a:noFill/>
          </a:ln>
        </p:spPr>
      </p:sp>
      <p:sp>
        <p:nvSpPr>
          <p:cNvPr id="231" name="Google Shape;231;p25"/>
          <p:cNvSpPr txBox="1"/>
          <p:nvPr/>
        </p:nvSpPr>
        <p:spPr>
          <a:xfrm>
            <a:off x="671375" y="759900"/>
            <a:ext cx="165573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9086FE"/>
                </a:solidFill>
                <a:highlight>
                  <a:srgbClr val="040E56"/>
                </a:highlight>
                <a:latin typeface="Verdana"/>
                <a:ea typeface="Verdana"/>
                <a:cs typeface="Verdana"/>
                <a:sym typeface="Verdana"/>
              </a:rPr>
              <a:t>Extras</a:t>
            </a:r>
            <a:endParaRPr b="1" sz="5200">
              <a:solidFill>
                <a:srgbClr val="9086FE"/>
              </a:solidFill>
              <a:highlight>
                <a:srgbClr val="040E56"/>
              </a:highlight>
              <a:latin typeface="Verdana"/>
              <a:ea typeface="Verdana"/>
              <a:cs typeface="Verdana"/>
              <a:sym typeface="Verdana"/>
            </a:endParaRPr>
          </a:p>
        </p:txBody>
      </p:sp>
      <p:sp>
        <p:nvSpPr>
          <p:cNvPr id="232" name="Google Shape;232;p25"/>
          <p:cNvSpPr txBox="1"/>
          <p:nvPr/>
        </p:nvSpPr>
        <p:spPr>
          <a:xfrm>
            <a:off x="9770100" y="1683300"/>
            <a:ext cx="8235600" cy="45210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Char char="-"/>
            </a:pPr>
            <a:r>
              <a:rPr lang="en" sz="3000">
                <a:solidFill>
                  <a:schemeClr val="lt1"/>
                </a:solidFill>
              </a:rPr>
              <a:t>Put game in a while loop: if the boss is defeated, the game will reset the arrays, and place the player back to first square to replay the game</a:t>
            </a:r>
            <a:endParaRPr sz="3000">
              <a:solidFill>
                <a:schemeClr val="lt1"/>
              </a:solidFill>
            </a:endParaRPr>
          </a:p>
          <a:p>
            <a:pPr indent="-419100" lvl="0" marL="457200" rtl="0" algn="l">
              <a:spcBef>
                <a:spcPts val="0"/>
              </a:spcBef>
              <a:spcAft>
                <a:spcPts val="0"/>
              </a:spcAft>
              <a:buClr>
                <a:schemeClr val="lt1"/>
              </a:buClr>
              <a:buSzPts val="3000"/>
              <a:buChar char="-"/>
            </a:pPr>
            <a:r>
              <a:rPr lang="en" sz="3000">
                <a:solidFill>
                  <a:schemeClr val="lt1"/>
                </a:solidFill>
              </a:rPr>
              <a:t>Not enough time to implement things such as upgrades, harder levels, player performance analysis</a:t>
            </a:r>
            <a:endParaRPr sz="3000">
              <a:solidFill>
                <a:schemeClr val="lt1"/>
              </a:solidFill>
            </a:endParaRPr>
          </a:p>
          <a:p>
            <a:pPr indent="0" lvl="0" marL="0" rtl="0" algn="l">
              <a:spcBef>
                <a:spcPts val="0"/>
              </a:spcBef>
              <a:spcAft>
                <a:spcPts val="0"/>
              </a:spcAft>
              <a:buNone/>
            </a:pPr>
            <a:r>
              <a:t/>
            </a:r>
            <a:endParaRPr sz="3000">
              <a:solidFill>
                <a:schemeClr val="lt1"/>
              </a:solidFill>
            </a:endParaRPr>
          </a:p>
        </p:txBody>
      </p:sp>
      <p:pic>
        <p:nvPicPr>
          <p:cNvPr id="233" name="Google Shape;233;p25"/>
          <p:cNvPicPr preferRelativeResize="0"/>
          <p:nvPr/>
        </p:nvPicPr>
        <p:blipFill rotWithShape="1">
          <a:blip r:embed="rId3">
            <a:alphaModFix/>
          </a:blip>
          <a:srcRect b="0" l="0" r="0" t="1941"/>
          <a:stretch/>
        </p:blipFill>
        <p:spPr>
          <a:xfrm>
            <a:off x="671375" y="1801500"/>
            <a:ext cx="4666351" cy="3590833"/>
          </a:xfrm>
          <a:prstGeom prst="rect">
            <a:avLst/>
          </a:prstGeom>
          <a:noFill/>
          <a:ln>
            <a:noFill/>
          </a:ln>
        </p:spPr>
      </p:pic>
      <p:pic>
        <p:nvPicPr>
          <p:cNvPr id="234" name="Google Shape;234;p25"/>
          <p:cNvPicPr preferRelativeResize="0"/>
          <p:nvPr/>
        </p:nvPicPr>
        <p:blipFill rotWithShape="1">
          <a:blip r:embed="rId4">
            <a:alphaModFix/>
          </a:blip>
          <a:srcRect b="0" l="0" r="0" t="1458"/>
          <a:stretch/>
        </p:blipFill>
        <p:spPr>
          <a:xfrm>
            <a:off x="10298146" y="5616100"/>
            <a:ext cx="4666354" cy="3736925"/>
          </a:xfrm>
          <a:prstGeom prst="rect">
            <a:avLst/>
          </a:prstGeom>
          <a:noFill/>
          <a:ln>
            <a:noFill/>
          </a:ln>
        </p:spPr>
      </p:pic>
      <p:pic>
        <p:nvPicPr>
          <p:cNvPr id="235" name="Google Shape;235;p25"/>
          <p:cNvPicPr preferRelativeResize="0"/>
          <p:nvPr/>
        </p:nvPicPr>
        <p:blipFill>
          <a:blip r:embed="rId5">
            <a:alphaModFix/>
          </a:blip>
          <a:stretch>
            <a:fillRect/>
          </a:stretch>
        </p:blipFill>
        <p:spPr>
          <a:xfrm>
            <a:off x="5485025" y="1801500"/>
            <a:ext cx="4430882" cy="3590824"/>
          </a:xfrm>
          <a:prstGeom prst="rect">
            <a:avLst/>
          </a:prstGeom>
          <a:noFill/>
          <a:ln>
            <a:noFill/>
          </a:ln>
        </p:spPr>
      </p:pic>
      <p:pic>
        <p:nvPicPr>
          <p:cNvPr id="236" name="Google Shape;236;p25"/>
          <p:cNvPicPr preferRelativeResize="0"/>
          <p:nvPr/>
        </p:nvPicPr>
        <p:blipFill>
          <a:blip r:embed="rId6">
            <a:alphaModFix/>
          </a:blip>
          <a:stretch>
            <a:fillRect/>
          </a:stretch>
        </p:blipFill>
        <p:spPr>
          <a:xfrm>
            <a:off x="5485025" y="5616100"/>
            <a:ext cx="4430876" cy="3298361"/>
          </a:xfrm>
          <a:prstGeom prst="rect">
            <a:avLst/>
          </a:prstGeom>
          <a:noFill/>
          <a:ln>
            <a:noFill/>
          </a:ln>
        </p:spPr>
      </p:pic>
      <p:pic>
        <p:nvPicPr>
          <p:cNvPr id="237" name="Google Shape;237;p25"/>
          <p:cNvPicPr preferRelativeResize="0"/>
          <p:nvPr/>
        </p:nvPicPr>
        <p:blipFill>
          <a:blip r:embed="rId7">
            <a:alphaModFix/>
          </a:blip>
          <a:stretch>
            <a:fillRect/>
          </a:stretch>
        </p:blipFill>
        <p:spPr>
          <a:xfrm>
            <a:off x="671375" y="5616099"/>
            <a:ext cx="4666349" cy="41222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6" title="File:80973453-abstract-close-up-of-electronic-circuits-in ..."/>
          <p:cNvPicPr preferRelativeResize="0"/>
          <p:nvPr/>
        </p:nvPicPr>
        <p:blipFill rotWithShape="1">
          <a:blip r:embed="rId3">
            <a:alphaModFix amt="14000"/>
          </a:blip>
          <a:srcRect b="7363" l="0" r="7338" t="7115"/>
          <a:stretch/>
        </p:blipFill>
        <p:spPr>
          <a:xfrm>
            <a:off x="1342150" y="0"/>
            <a:ext cx="16945851" cy="10429949"/>
          </a:xfrm>
          <a:prstGeom prst="rect">
            <a:avLst/>
          </a:prstGeom>
          <a:noFill/>
          <a:ln>
            <a:noFill/>
          </a:ln>
        </p:spPr>
      </p:pic>
      <p:grpSp>
        <p:nvGrpSpPr>
          <p:cNvPr id="243" name="Google Shape;243;p26"/>
          <p:cNvGrpSpPr/>
          <p:nvPr/>
        </p:nvGrpSpPr>
        <p:grpSpPr>
          <a:xfrm>
            <a:off x="0" y="-142950"/>
            <a:ext cx="10887444" cy="10429935"/>
            <a:chOff x="0" y="-47625"/>
            <a:chExt cx="1493538" cy="4815298"/>
          </a:xfrm>
        </p:grpSpPr>
        <p:sp>
          <p:nvSpPr>
            <p:cNvPr id="244" name="Google Shape;244;p26"/>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920DE"/>
                </a:solidFill>
                <a:latin typeface="Calibri"/>
                <a:ea typeface="Calibri"/>
                <a:cs typeface="Calibri"/>
                <a:sym typeface="Calibri"/>
              </a:endParaRPr>
            </a:p>
          </p:txBody>
        </p:sp>
        <p:sp>
          <p:nvSpPr>
            <p:cNvPr id="245" name="Google Shape;245;p26"/>
            <p:cNvSpPr txBox="1"/>
            <p:nvPr/>
          </p:nvSpPr>
          <p:spPr>
            <a:xfrm>
              <a:off x="0" y="-47625"/>
              <a:ext cx="812700" cy="860400"/>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sp>
        <p:nvSpPr>
          <p:cNvPr id="246" name="Google Shape;246;p26"/>
          <p:cNvSpPr txBox="1"/>
          <p:nvPr/>
        </p:nvSpPr>
        <p:spPr>
          <a:xfrm>
            <a:off x="800076" y="932875"/>
            <a:ext cx="9134700" cy="923400"/>
          </a:xfrm>
          <a:prstGeom prst="rect">
            <a:avLst/>
          </a:prstGeom>
          <a:solidFill>
            <a:srgbClr val="040E56"/>
          </a:solid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Retrospection</a:t>
            </a:r>
            <a:endParaRPr b="1" sz="5200">
              <a:highlight>
                <a:srgbClr val="040E56"/>
              </a:highlight>
              <a:latin typeface="Verdana"/>
              <a:ea typeface="Verdana"/>
              <a:cs typeface="Verdana"/>
              <a:sym typeface="Verdana"/>
            </a:endParaRPr>
          </a:p>
        </p:txBody>
      </p:sp>
      <p:sp>
        <p:nvSpPr>
          <p:cNvPr id="247" name="Google Shape;247;p26"/>
          <p:cNvSpPr/>
          <p:nvPr/>
        </p:nvSpPr>
        <p:spPr>
          <a:xfrm>
            <a:off x="800076" y="2116800"/>
            <a:ext cx="9134700" cy="7094400"/>
          </a:xfrm>
          <a:prstGeom prst="rect">
            <a:avLst/>
          </a:prstGeom>
          <a:solidFill>
            <a:srgbClr val="040E56"/>
          </a:solidFill>
          <a:ln>
            <a:noFill/>
          </a:ln>
        </p:spPr>
        <p:txBody>
          <a:bodyPr anchorCtr="0" anchor="t" bIns="91425" lIns="91425" spcFirstLastPara="1" rIns="91425" wrap="square" tIns="914400">
            <a:noAutofit/>
          </a:bodyPr>
          <a:lstStyle/>
          <a:p>
            <a:pPr indent="0" lvl="0" marL="457200" marR="457200" rtl="0" algn="just">
              <a:lnSpc>
                <a:spcPct val="115000"/>
              </a:lnSpc>
              <a:spcBef>
                <a:spcPts val="0"/>
              </a:spcBef>
              <a:spcAft>
                <a:spcPts val="0"/>
              </a:spcAft>
              <a:buNone/>
            </a:pPr>
            <a:r>
              <a:rPr lang="en" sz="2000">
                <a:solidFill>
                  <a:schemeClr val="lt1"/>
                </a:solidFill>
                <a:latin typeface="Verdana"/>
                <a:ea typeface="Verdana"/>
                <a:cs typeface="Verdana"/>
                <a:sym typeface="Verdana"/>
              </a:rPr>
              <a:t>- Learnt to work on coding projects with a team</a:t>
            </a:r>
            <a:endParaRPr sz="2000">
              <a:solidFill>
                <a:schemeClr val="lt1"/>
              </a:solidFill>
              <a:latin typeface="Verdana"/>
              <a:ea typeface="Verdana"/>
              <a:cs typeface="Verdana"/>
              <a:sym typeface="Verdana"/>
            </a:endParaRPr>
          </a:p>
          <a:p>
            <a:pPr indent="0" lvl="0" marL="457200" marR="457200" rtl="0" algn="just">
              <a:lnSpc>
                <a:spcPct val="115000"/>
              </a:lnSpc>
              <a:spcBef>
                <a:spcPts val="0"/>
              </a:spcBef>
              <a:spcAft>
                <a:spcPts val="0"/>
              </a:spcAft>
              <a:buNone/>
            </a:pPr>
            <a:r>
              <a:rPr lang="en" sz="2000">
                <a:solidFill>
                  <a:schemeClr val="lt1"/>
                </a:solidFill>
                <a:latin typeface="Verdana"/>
                <a:ea typeface="Verdana"/>
                <a:cs typeface="Verdana"/>
                <a:sym typeface="Verdana"/>
              </a:rPr>
              <a:t>- Learnt to make modular code</a:t>
            </a:r>
            <a:endParaRPr sz="2000">
              <a:solidFill>
                <a:schemeClr val="lt1"/>
              </a:solidFill>
              <a:latin typeface="Verdana"/>
              <a:ea typeface="Verdana"/>
              <a:cs typeface="Verdana"/>
              <a:sym typeface="Verdana"/>
            </a:endParaRPr>
          </a:p>
          <a:p>
            <a:pPr indent="0" lvl="0" marL="457200" marR="457200" rtl="0" algn="just">
              <a:lnSpc>
                <a:spcPct val="115000"/>
              </a:lnSpc>
              <a:spcBef>
                <a:spcPts val="0"/>
              </a:spcBef>
              <a:spcAft>
                <a:spcPts val="0"/>
              </a:spcAft>
              <a:buNone/>
            </a:pPr>
            <a:r>
              <a:rPr lang="en" sz="2000">
                <a:solidFill>
                  <a:schemeClr val="lt1"/>
                </a:solidFill>
                <a:latin typeface="Verdana"/>
                <a:ea typeface="Verdana"/>
                <a:cs typeface="Verdana"/>
                <a:sym typeface="Verdana"/>
              </a:rPr>
              <a:t>- Learnt to integrate other people’s code</a:t>
            </a:r>
            <a:endParaRPr sz="2000">
              <a:solidFill>
                <a:schemeClr val="lt1"/>
              </a:solidFill>
              <a:latin typeface="Verdana"/>
              <a:ea typeface="Verdana"/>
              <a:cs typeface="Verdana"/>
              <a:sym typeface="Verdana"/>
            </a:endParaRPr>
          </a:p>
          <a:p>
            <a:pPr indent="0" lvl="0" marL="457200" marR="457200" rtl="0" algn="just">
              <a:lnSpc>
                <a:spcPct val="115000"/>
              </a:lnSpc>
              <a:spcBef>
                <a:spcPts val="0"/>
              </a:spcBef>
              <a:spcAft>
                <a:spcPts val="0"/>
              </a:spcAft>
              <a:buNone/>
            </a:pPr>
            <a:r>
              <a:rPr lang="en" sz="2000">
                <a:solidFill>
                  <a:schemeClr val="lt1"/>
                </a:solidFill>
                <a:latin typeface="Verdana"/>
                <a:ea typeface="Verdana"/>
                <a:cs typeface="Verdana"/>
                <a:sym typeface="Verdana"/>
              </a:rPr>
              <a:t>- Learnt to apply OOP and Procedural Generation into a game</a:t>
            </a:r>
            <a:endParaRPr sz="2000">
              <a:solidFill>
                <a:schemeClr val="lt1"/>
              </a:solidFill>
              <a:latin typeface="Verdana"/>
              <a:ea typeface="Verdana"/>
              <a:cs typeface="Verdana"/>
              <a:sym typeface="Verdana"/>
            </a:endParaRPr>
          </a:p>
          <a:p>
            <a:pPr indent="0" lvl="0" marL="457200" marR="457200" rtl="0" algn="just">
              <a:lnSpc>
                <a:spcPct val="115000"/>
              </a:lnSpc>
              <a:spcBef>
                <a:spcPts val="0"/>
              </a:spcBef>
              <a:spcAft>
                <a:spcPts val="0"/>
              </a:spcAft>
              <a:buNone/>
            </a:pPr>
            <a:r>
              <a:rPr lang="en" sz="2000">
                <a:solidFill>
                  <a:schemeClr val="lt1"/>
                </a:solidFill>
                <a:latin typeface="Verdana"/>
                <a:ea typeface="Verdana"/>
                <a:cs typeface="Verdana"/>
                <a:sym typeface="Verdana"/>
              </a:rPr>
              <a:t>- Learnt Pygame, and OS</a:t>
            </a:r>
            <a:endParaRPr sz="2000">
              <a:solidFill>
                <a:schemeClr val="lt1"/>
              </a:solidFill>
              <a:latin typeface="Verdana"/>
              <a:ea typeface="Verdana"/>
              <a:cs typeface="Verdana"/>
              <a:sym typeface="Verdana"/>
            </a:endParaRPr>
          </a:p>
          <a:p>
            <a:pPr indent="0" lvl="0" marL="457200" marR="457200" rtl="0" algn="just">
              <a:lnSpc>
                <a:spcPct val="115000"/>
              </a:lnSpc>
              <a:spcBef>
                <a:spcPts val="0"/>
              </a:spcBef>
              <a:spcAft>
                <a:spcPts val="0"/>
              </a:spcAft>
              <a:buNone/>
            </a:pPr>
            <a:r>
              <a:rPr lang="en" sz="2000">
                <a:solidFill>
                  <a:schemeClr val="lt1"/>
                </a:solidFill>
                <a:latin typeface="Verdana"/>
                <a:ea typeface="Verdana"/>
                <a:cs typeface="Verdana"/>
                <a:sym typeface="Verdana"/>
              </a:rPr>
              <a:t>- Learnt to plan out practical coding projects</a:t>
            </a:r>
            <a:endParaRPr sz="2000">
              <a:solidFill>
                <a:schemeClr val="lt1"/>
              </a:solidFill>
              <a:latin typeface="Verdana"/>
              <a:ea typeface="Verdana"/>
              <a:cs typeface="Verdana"/>
              <a:sym typeface="Verdana"/>
            </a:endParaRPr>
          </a:p>
          <a:p>
            <a:pPr indent="0" lvl="0" marL="457200" marR="457200" rtl="0" algn="just">
              <a:lnSpc>
                <a:spcPct val="115000"/>
              </a:lnSpc>
              <a:spcBef>
                <a:spcPts val="0"/>
              </a:spcBef>
              <a:spcAft>
                <a:spcPts val="0"/>
              </a:spcAft>
              <a:buNone/>
            </a:pPr>
            <a:r>
              <a:rPr lang="en" sz="2000">
                <a:solidFill>
                  <a:schemeClr val="lt1"/>
                </a:solidFill>
                <a:latin typeface="Verdana"/>
                <a:ea typeface="Verdana"/>
                <a:cs typeface="Verdana"/>
                <a:sym typeface="Verdana"/>
              </a:rPr>
              <a:t>- Learnt to write research/project report </a:t>
            </a:r>
            <a:endParaRPr sz="2000">
              <a:solidFill>
                <a:schemeClr val="lt1"/>
              </a:solidFill>
              <a:latin typeface="Verdana"/>
              <a:ea typeface="Verdana"/>
              <a:cs typeface="Verdana"/>
              <a:sym typeface="Verdana"/>
            </a:endParaRPr>
          </a:p>
          <a:p>
            <a:pPr indent="0" lvl="0" marL="457200" marR="457200" rtl="0" algn="just">
              <a:lnSpc>
                <a:spcPct val="115000"/>
              </a:lnSpc>
              <a:spcBef>
                <a:spcPts val="0"/>
              </a:spcBef>
              <a:spcAft>
                <a:spcPts val="0"/>
              </a:spcAft>
              <a:buNone/>
            </a:pPr>
            <a:r>
              <a:t/>
            </a:r>
            <a:endParaRPr sz="2000">
              <a:solidFill>
                <a:schemeClr val="lt1"/>
              </a:solidFill>
              <a:latin typeface="Verdana"/>
              <a:ea typeface="Verdana"/>
              <a:cs typeface="Verdana"/>
              <a:sym typeface="Verdana"/>
            </a:endParaRPr>
          </a:p>
          <a:p>
            <a:pPr indent="0" lvl="0" marL="457200" marR="457200" rtl="0" algn="just">
              <a:lnSpc>
                <a:spcPct val="115000"/>
              </a:lnSpc>
              <a:spcBef>
                <a:spcPts val="0"/>
              </a:spcBef>
              <a:spcAft>
                <a:spcPts val="0"/>
              </a:spcAft>
              <a:buClr>
                <a:schemeClr val="dk1"/>
              </a:buClr>
              <a:buSzPts val="1100"/>
              <a:buFont typeface="Arial"/>
              <a:buNone/>
            </a:pPr>
            <a:r>
              <a:t/>
            </a:r>
            <a:endParaRPr sz="2000">
              <a:solidFill>
                <a:schemeClr val="lt1"/>
              </a:solidFill>
              <a:latin typeface="Verdana"/>
              <a:ea typeface="Verdana"/>
              <a:cs typeface="Verdana"/>
              <a:sym typeface="Verdana"/>
            </a:endParaRPr>
          </a:p>
          <a:p>
            <a:pPr indent="0" lvl="0" marL="457200" marR="457200" rtl="0" algn="just">
              <a:lnSpc>
                <a:spcPct val="115000"/>
              </a:lnSpc>
              <a:spcBef>
                <a:spcPts val="0"/>
              </a:spcBef>
              <a:spcAft>
                <a:spcPts val="0"/>
              </a:spcAft>
              <a:buClr>
                <a:schemeClr val="dk1"/>
              </a:buClr>
              <a:buSzPts val="1100"/>
              <a:buFont typeface="Arial"/>
              <a:buNone/>
            </a:pPr>
            <a:r>
              <a:rPr b="1" lang="en" sz="2000">
                <a:solidFill>
                  <a:schemeClr val="lt1"/>
                </a:solidFill>
                <a:latin typeface="Verdana"/>
                <a:ea typeface="Verdana"/>
                <a:cs typeface="Verdana"/>
                <a:sym typeface="Verdana"/>
              </a:rPr>
              <a:t>Limitations and Moving Forward</a:t>
            </a:r>
            <a:endParaRPr b="1" sz="2000">
              <a:solidFill>
                <a:schemeClr val="lt1"/>
              </a:solidFill>
              <a:latin typeface="Verdana"/>
              <a:ea typeface="Verdana"/>
              <a:cs typeface="Verdana"/>
              <a:sym typeface="Verdana"/>
            </a:endParaRPr>
          </a:p>
          <a:p>
            <a:pPr indent="0" lvl="0" marL="457200" marR="457200" rtl="0" algn="l">
              <a:lnSpc>
                <a:spcPct val="115000"/>
              </a:lnSpc>
              <a:spcBef>
                <a:spcPts val="0"/>
              </a:spcBef>
              <a:spcAft>
                <a:spcPts val="0"/>
              </a:spcAft>
              <a:buClr>
                <a:schemeClr val="dk1"/>
              </a:buClr>
              <a:buSzPts val="1100"/>
              <a:buFont typeface="Arial"/>
              <a:buNone/>
            </a:pPr>
            <a:r>
              <a:rPr lang="en" sz="2000">
                <a:solidFill>
                  <a:schemeClr val="lt1"/>
                </a:solidFill>
                <a:latin typeface="Verdana"/>
                <a:ea typeface="Verdana"/>
                <a:cs typeface="Verdana"/>
                <a:sym typeface="Verdana"/>
              </a:rPr>
              <a:t>Player performance analysis was not completed. For programmers planning to continue to the project/prospects for the future of this genre of games, a player performance analysis and a database of weapons, armor, equipment, and monsters would be a step in the right direction</a:t>
            </a:r>
            <a:endParaRPr sz="2000">
              <a:solidFill>
                <a:schemeClr val="lt1"/>
              </a:solidFill>
              <a:latin typeface="Verdana"/>
              <a:ea typeface="Verdana"/>
              <a:cs typeface="Verdana"/>
              <a:sym typeface="Verdana"/>
            </a:endParaRPr>
          </a:p>
          <a:p>
            <a:pPr indent="0" lvl="0" marL="0" marR="457200" rtl="0" algn="just">
              <a:lnSpc>
                <a:spcPct val="115000"/>
              </a:lnSpc>
              <a:spcBef>
                <a:spcPts val="1000"/>
              </a:spcBef>
              <a:spcAft>
                <a:spcPts val="0"/>
              </a:spcAft>
              <a:buNone/>
            </a:pPr>
            <a:r>
              <a:rPr b="1" lang="en" sz="2300">
                <a:solidFill>
                  <a:schemeClr val="lt1"/>
                </a:solidFill>
                <a:latin typeface="Verdana"/>
                <a:ea typeface="Verdana"/>
                <a:cs typeface="Verdana"/>
                <a:sym typeface="Verdana"/>
              </a:rPr>
              <a:t>	</a:t>
            </a:r>
            <a:endParaRPr b="1" sz="2300">
              <a:solidFill>
                <a:schemeClr val="lt1"/>
              </a:solidFill>
              <a:latin typeface="Verdana"/>
              <a:ea typeface="Verdana"/>
              <a:cs typeface="Verdana"/>
              <a:sym typeface="Verdana"/>
            </a:endParaRPr>
          </a:p>
          <a:p>
            <a:pPr indent="0" lvl="0" marL="0" marR="457200" rtl="0" algn="just">
              <a:lnSpc>
                <a:spcPct val="115000"/>
              </a:lnSpc>
              <a:spcBef>
                <a:spcPts val="1000"/>
              </a:spcBef>
              <a:spcAft>
                <a:spcPts val="0"/>
              </a:spcAft>
              <a:buNone/>
            </a:pPr>
            <a:r>
              <a:rPr b="1" lang="en" sz="2300">
                <a:solidFill>
                  <a:schemeClr val="lt1"/>
                </a:solidFill>
                <a:latin typeface="Verdana"/>
                <a:ea typeface="Verdana"/>
                <a:cs typeface="Verdana"/>
                <a:sym typeface="Verdana"/>
              </a:rPr>
              <a:t>	</a:t>
            </a:r>
            <a:endParaRPr b="1" sz="23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27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390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p:nvPr/>
        </p:nvSpPr>
        <p:spPr>
          <a:xfrm>
            <a:off x="-167399" y="-2095500"/>
            <a:ext cx="18588480" cy="12941080"/>
          </a:xfrm>
          <a:custGeom>
            <a:rect b="b" l="l" r="r" t="t"/>
            <a:pathLst>
              <a:path extrusionOk="0" h="3761942" w="1479680">
                <a:moveTo>
                  <a:pt x="0" y="0"/>
                </a:moveTo>
                <a:lnTo>
                  <a:pt x="1479680" y="0"/>
                </a:lnTo>
                <a:lnTo>
                  <a:pt x="1479680" y="3761942"/>
                </a:lnTo>
                <a:lnTo>
                  <a:pt x="0" y="3761942"/>
                </a:lnTo>
                <a:close/>
              </a:path>
            </a:pathLst>
          </a:custGeom>
          <a:gradFill>
            <a:gsLst>
              <a:gs pos="0">
                <a:srgbClr val="2CD9CB"/>
              </a:gs>
              <a:gs pos="50000">
                <a:srgbClr val="2CD9CB"/>
              </a:gs>
              <a:gs pos="100000">
                <a:srgbClr val="566FF1"/>
              </a:gs>
            </a:gsLst>
            <a:lin ang="5400012" scaled="0"/>
          </a:gradFill>
          <a:ln>
            <a:noFill/>
          </a:ln>
        </p:spPr>
      </p:sp>
      <p:sp>
        <p:nvSpPr>
          <p:cNvPr id="253" name="Google Shape;253;p27"/>
          <p:cNvSpPr/>
          <p:nvPr/>
        </p:nvSpPr>
        <p:spPr>
          <a:xfrm>
            <a:off x="0" y="-23100"/>
            <a:ext cx="18288000" cy="10333200"/>
          </a:xfrm>
          <a:prstGeom prst="rect">
            <a:avLst/>
          </a:prstGeom>
          <a:noFill/>
          <a:ln cap="flat" cmpd="sng" w="114300">
            <a:solidFill>
              <a:srgbClr val="000E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7"/>
          <p:cNvSpPr txBox="1"/>
          <p:nvPr/>
        </p:nvSpPr>
        <p:spPr>
          <a:xfrm>
            <a:off x="671375" y="759900"/>
            <a:ext cx="153423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References</a:t>
            </a:r>
            <a:endParaRPr b="1" sz="5200">
              <a:highlight>
                <a:srgbClr val="040E56"/>
              </a:highlight>
              <a:latin typeface="Verdana"/>
              <a:ea typeface="Verdana"/>
              <a:cs typeface="Verdana"/>
              <a:sym typeface="Verdana"/>
            </a:endParaRPr>
          </a:p>
        </p:txBody>
      </p:sp>
      <p:sp>
        <p:nvSpPr>
          <p:cNvPr id="255" name="Google Shape;255;p27"/>
          <p:cNvSpPr/>
          <p:nvPr/>
        </p:nvSpPr>
        <p:spPr>
          <a:xfrm>
            <a:off x="673350" y="2181950"/>
            <a:ext cx="16910400" cy="7094400"/>
          </a:xfrm>
          <a:prstGeom prst="rect">
            <a:avLst/>
          </a:prstGeom>
          <a:solidFill>
            <a:srgbClr val="040E56"/>
          </a:solidFill>
          <a:ln>
            <a:noFill/>
          </a:ln>
        </p:spPr>
        <p:txBody>
          <a:bodyPr anchorCtr="0" anchor="t" bIns="91425" lIns="457200" spcFirstLastPara="1" rIns="457200" wrap="square" tIns="457200">
            <a:noAutofit/>
          </a:bodyPr>
          <a:lstStyle/>
          <a:p>
            <a:pPr indent="0" lvl="0" marL="0" marR="457200" rtl="0" algn="l">
              <a:lnSpc>
                <a:spcPct val="115000"/>
              </a:lnSpc>
              <a:spcBef>
                <a:spcPts val="1000"/>
              </a:spcBef>
              <a:spcAft>
                <a:spcPts val="0"/>
              </a:spcAft>
              <a:buNone/>
            </a:pPr>
            <a:r>
              <a:rPr b="1" lang="en" sz="1800">
                <a:solidFill>
                  <a:srgbClr val="2CD9CB"/>
                </a:solidFill>
                <a:latin typeface="Verdana"/>
                <a:ea typeface="Verdana"/>
                <a:cs typeface="Verdana"/>
                <a:sym typeface="Verdana"/>
              </a:rPr>
              <a:t>Brewer Nathan (2016), ‘Going Rogue: A Brief History of the Computerized Dungeon Crawl’, InSight IEEE USA, https://insight.ieeeusa.org/articles/going-rogue-a-brief-history-of-the-computerized-dungeon-crawl/</a:t>
            </a:r>
            <a:endParaRPr b="1" sz="1800">
              <a:solidFill>
                <a:srgbClr val="2CD9CB"/>
              </a:solidFill>
              <a:latin typeface="Verdana"/>
              <a:ea typeface="Verdana"/>
              <a:cs typeface="Verdana"/>
              <a:sym typeface="Verdana"/>
            </a:endParaRPr>
          </a:p>
          <a:p>
            <a:pPr indent="0" lvl="0" marL="0" marR="457200" rtl="0" algn="l">
              <a:lnSpc>
                <a:spcPct val="115000"/>
              </a:lnSpc>
              <a:spcBef>
                <a:spcPts val="1000"/>
              </a:spcBef>
              <a:spcAft>
                <a:spcPts val="0"/>
              </a:spcAft>
              <a:buNone/>
            </a:pPr>
            <a:r>
              <a:t/>
            </a:r>
            <a:endParaRPr b="1" sz="1800">
              <a:solidFill>
                <a:srgbClr val="2CD9CB"/>
              </a:solidFill>
              <a:latin typeface="Verdana"/>
              <a:ea typeface="Verdana"/>
              <a:cs typeface="Verdana"/>
              <a:sym typeface="Verdana"/>
            </a:endParaRPr>
          </a:p>
          <a:p>
            <a:pPr indent="0" lvl="0" marL="0" marR="457200" rtl="0" algn="l">
              <a:lnSpc>
                <a:spcPct val="115000"/>
              </a:lnSpc>
              <a:spcBef>
                <a:spcPts val="1000"/>
              </a:spcBef>
              <a:spcAft>
                <a:spcPts val="0"/>
              </a:spcAft>
              <a:buNone/>
            </a:pPr>
            <a:r>
              <a:rPr b="1" lang="en" sz="1800">
                <a:solidFill>
                  <a:srgbClr val="2CD9CB"/>
                </a:solidFill>
                <a:latin typeface="Verdana"/>
                <a:ea typeface="Verdana"/>
                <a:cs typeface="Verdana"/>
                <a:sym typeface="Verdana"/>
              </a:rPr>
              <a:t>Trammell Aaron (2018), ‘Militarism and Masculinity in Dungeons &amp; Dragons’, Masculinities in Play, pp 129-147, https://link.springer.com/chapter/10.1007/978-3-319-90581-5_8</a:t>
            </a:r>
            <a:endParaRPr b="1" sz="1800">
              <a:solidFill>
                <a:srgbClr val="2CD9CB"/>
              </a:solidFill>
              <a:latin typeface="Verdana"/>
              <a:ea typeface="Verdana"/>
              <a:cs typeface="Verdana"/>
              <a:sym typeface="Verdana"/>
            </a:endParaRPr>
          </a:p>
          <a:p>
            <a:pPr indent="0" lvl="0" marL="0" marR="457200" rtl="0" algn="l">
              <a:lnSpc>
                <a:spcPct val="115000"/>
              </a:lnSpc>
              <a:spcBef>
                <a:spcPts val="1000"/>
              </a:spcBef>
              <a:spcAft>
                <a:spcPts val="0"/>
              </a:spcAft>
              <a:buNone/>
            </a:pPr>
            <a:r>
              <a:t/>
            </a:r>
            <a:endParaRPr b="1" sz="1800">
              <a:solidFill>
                <a:srgbClr val="2CD9CB"/>
              </a:solidFill>
              <a:latin typeface="Verdana"/>
              <a:ea typeface="Verdana"/>
              <a:cs typeface="Verdana"/>
              <a:sym typeface="Verdana"/>
            </a:endParaRPr>
          </a:p>
          <a:p>
            <a:pPr indent="0" lvl="0" marL="0" marR="457200" rtl="0" algn="l">
              <a:lnSpc>
                <a:spcPct val="115000"/>
              </a:lnSpc>
              <a:spcBef>
                <a:spcPts val="1000"/>
              </a:spcBef>
              <a:spcAft>
                <a:spcPts val="0"/>
              </a:spcAft>
              <a:buNone/>
            </a:pPr>
            <a:r>
              <a:t/>
            </a:r>
            <a:endParaRPr b="1" sz="1800">
              <a:solidFill>
                <a:srgbClr val="2CD9CB"/>
              </a:solidFill>
              <a:latin typeface="Verdana"/>
              <a:ea typeface="Verdana"/>
              <a:cs typeface="Verdana"/>
              <a:sym typeface="Verdana"/>
            </a:endParaRPr>
          </a:p>
          <a:p>
            <a:pPr indent="0" lvl="0" marL="0" marR="457200" rtl="0" algn="l">
              <a:lnSpc>
                <a:spcPct val="115000"/>
              </a:lnSpc>
              <a:spcBef>
                <a:spcPts val="1000"/>
              </a:spcBef>
              <a:spcAft>
                <a:spcPts val="0"/>
              </a:spcAft>
              <a:buNone/>
            </a:pPr>
            <a:r>
              <a:rPr b="1" lang="en" sz="1800" u="sng">
                <a:solidFill>
                  <a:srgbClr val="2CD9CB"/>
                </a:solidFill>
                <a:latin typeface="Verdana"/>
                <a:ea typeface="Verdana"/>
                <a:cs typeface="Verdana"/>
                <a:sym typeface="Verdana"/>
                <a:hlinkClick r:id="rId3">
                  <a:extLst>
                    <a:ext uri="{A12FA001-AC4F-418D-AE19-62706E023703}">
                      <ahyp:hlinkClr val="tx"/>
                    </a:ext>
                  </a:extLst>
                </a:hlinkClick>
              </a:rPr>
              <a:t>https://www.enworld.org/threads/gaming-with-gygax.204729/</a:t>
            </a:r>
            <a:endParaRPr b="1" sz="1800">
              <a:solidFill>
                <a:srgbClr val="2CD9CB"/>
              </a:solidFill>
              <a:latin typeface="Verdana"/>
              <a:ea typeface="Verdana"/>
              <a:cs typeface="Verdana"/>
              <a:sym typeface="Verdana"/>
            </a:endParaRPr>
          </a:p>
          <a:p>
            <a:pPr indent="0" lvl="0" marL="0" marR="457200" rtl="0" algn="l">
              <a:lnSpc>
                <a:spcPct val="115000"/>
              </a:lnSpc>
              <a:spcBef>
                <a:spcPts val="1000"/>
              </a:spcBef>
              <a:spcAft>
                <a:spcPts val="0"/>
              </a:spcAft>
              <a:buNone/>
            </a:pPr>
            <a:r>
              <a:t/>
            </a:r>
            <a:endParaRPr b="1" sz="1800">
              <a:solidFill>
                <a:srgbClr val="2CD9CB"/>
              </a:solidFill>
              <a:latin typeface="Verdana"/>
              <a:ea typeface="Verdana"/>
              <a:cs typeface="Verdana"/>
              <a:sym typeface="Verdana"/>
            </a:endParaRPr>
          </a:p>
          <a:p>
            <a:pPr indent="0" lvl="0" marL="0" marR="457200" rtl="0" algn="l">
              <a:lnSpc>
                <a:spcPct val="115000"/>
              </a:lnSpc>
              <a:spcBef>
                <a:spcPts val="1000"/>
              </a:spcBef>
              <a:spcAft>
                <a:spcPts val="0"/>
              </a:spcAft>
              <a:buNone/>
            </a:pPr>
            <a:r>
              <a:rPr b="1" lang="en" sz="1800" u="sng">
                <a:solidFill>
                  <a:srgbClr val="2CD9CB"/>
                </a:solidFill>
                <a:latin typeface="Verdana"/>
                <a:ea typeface="Verdana"/>
                <a:cs typeface="Verdana"/>
                <a:sym typeface="Verdana"/>
                <a:hlinkClick r:id="rId4">
                  <a:extLst>
                    <a:ext uri="{A12FA001-AC4F-418D-AE19-62706E023703}">
                      <ahyp:hlinkClr val="tx"/>
                    </a:ext>
                  </a:extLst>
                </a:hlinkClick>
              </a:rPr>
              <a:t>https://www.cdw.com/content/cdw/en/research-hub.html</a:t>
            </a:r>
            <a:endParaRPr b="1" sz="1800">
              <a:solidFill>
                <a:srgbClr val="2CD9CB"/>
              </a:solidFill>
              <a:latin typeface="Verdana"/>
              <a:ea typeface="Verdana"/>
              <a:cs typeface="Verdana"/>
              <a:sym typeface="Verdana"/>
            </a:endParaRPr>
          </a:p>
          <a:p>
            <a:pPr indent="0" lvl="0" marL="0" marR="457200" rtl="0" algn="l">
              <a:lnSpc>
                <a:spcPct val="115000"/>
              </a:lnSpc>
              <a:spcBef>
                <a:spcPts val="1000"/>
              </a:spcBef>
              <a:spcAft>
                <a:spcPts val="0"/>
              </a:spcAft>
              <a:buNone/>
            </a:pPr>
            <a:r>
              <a:t/>
            </a:r>
            <a:endParaRPr b="1" sz="1800">
              <a:solidFill>
                <a:srgbClr val="2CD9CB"/>
              </a:solidFill>
              <a:latin typeface="Verdana"/>
              <a:ea typeface="Verdana"/>
              <a:cs typeface="Verdana"/>
              <a:sym typeface="Verdana"/>
            </a:endParaRPr>
          </a:p>
          <a:p>
            <a:pPr indent="0" lvl="0" marL="0" marR="457200" rtl="0" algn="l">
              <a:lnSpc>
                <a:spcPct val="115000"/>
              </a:lnSpc>
              <a:spcBef>
                <a:spcPts val="1000"/>
              </a:spcBef>
              <a:spcAft>
                <a:spcPts val="0"/>
              </a:spcAft>
              <a:buNone/>
            </a:pPr>
            <a:r>
              <a:rPr b="1" lang="en" sz="1800">
                <a:solidFill>
                  <a:srgbClr val="2CD9CB"/>
                </a:solidFill>
                <a:latin typeface="Verdana"/>
                <a:ea typeface="Verdana"/>
                <a:cs typeface="Verdana"/>
                <a:sym typeface="Verdana"/>
              </a:rPr>
              <a:t>https://www.shutterstock.com/image-vector/dark-dungeon-long-medieval-castle-corridor-2118070751?irclickid=WBGzch0C8xyKTphylxV-gzUBUkHTuZTH3VKrxc0&amp;irgwc=1&amp;pl=77643-108110&amp;utm_campaign=TinEye&amp;utm_content=108110&amp;utm_medium=Affiliate&amp;utm_source=77643&amp;utm_term=</a:t>
            </a:r>
            <a:endParaRPr b="1" sz="1800">
              <a:solidFill>
                <a:srgbClr val="2CD9CB"/>
              </a:solidFill>
              <a:latin typeface="Verdana"/>
              <a:ea typeface="Verdana"/>
              <a:cs typeface="Verdana"/>
              <a:sym typeface="Verdana"/>
            </a:endParaRPr>
          </a:p>
          <a:p>
            <a:pPr indent="0" lvl="0" marL="0" marR="457200" rtl="0" algn="just">
              <a:lnSpc>
                <a:spcPct val="115000"/>
              </a:lnSpc>
              <a:spcBef>
                <a:spcPts val="1000"/>
              </a:spcBef>
              <a:spcAft>
                <a:spcPts val="0"/>
              </a:spcAft>
              <a:buNone/>
            </a:pPr>
            <a:r>
              <a:t/>
            </a:r>
            <a:endParaRPr b="1" sz="18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27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3900">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p:nvPr/>
        </p:nvSpPr>
        <p:spPr>
          <a:xfrm rot="8100000">
            <a:off x="14687172" y="-5661003"/>
            <a:ext cx="6816591" cy="17330517"/>
          </a:xfrm>
          <a:custGeom>
            <a:rect b="b" l="l" r="r" t="t"/>
            <a:pathLst>
              <a:path extrusionOk="0" h="3761942" w="1479680">
                <a:moveTo>
                  <a:pt x="0" y="0"/>
                </a:moveTo>
                <a:lnTo>
                  <a:pt x="1479680" y="0"/>
                </a:lnTo>
                <a:lnTo>
                  <a:pt x="1479680" y="3761942"/>
                </a:lnTo>
                <a:lnTo>
                  <a:pt x="0" y="3761942"/>
                </a:lnTo>
                <a:close/>
              </a:path>
            </a:pathLst>
          </a:custGeom>
          <a:gradFill>
            <a:gsLst>
              <a:gs pos="0">
                <a:srgbClr val="2CD9CB"/>
              </a:gs>
              <a:gs pos="50000">
                <a:srgbClr val="2CD9CB"/>
              </a:gs>
              <a:gs pos="100000">
                <a:srgbClr val="566FF1"/>
              </a:gs>
            </a:gsLst>
            <a:lin ang="5400012" scaled="0"/>
          </a:gradFill>
          <a:ln>
            <a:noFill/>
          </a:ln>
        </p:spPr>
      </p:sp>
      <p:grpSp>
        <p:nvGrpSpPr>
          <p:cNvPr id="261" name="Google Shape;261;p28"/>
          <p:cNvGrpSpPr/>
          <p:nvPr/>
        </p:nvGrpSpPr>
        <p:grpSpPr>
          <a:xfrm rot="-2700000">
            <a:off x="7237003" y="-6021105"/>
            <a:ext cx="6881910" cy="22187885"/>
            <a:chOff x="0" y="-47625"/>
            <a:chExt cx="1493538" cy="4815298"/>
          </a:xfrm>
        </p:grpSpPr>
        <p:sp>
          <p:nvSpPr>
            <p:cNvPr id="262" name="Google Shape;262;p28"/>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920DE"/>
                </a:solidFill>
                <a:latin typeface="Calibri"/>
                <a:ea typeface="Calibri"/>
                <a:cs typeface="Calibri"/>
                <a:sym typeface="Calibri"/>
              </a:endParaRPr>
            </a:p>
          </p:txBody>
        </p:sp>
        <p:sp>
          <p:nvSpPr>
            <p:cNvPr id="263" name="Google Shape;263;p28"/>
            <p:cNvSpPr txBox="1"/>
            <p:nvPr/>
          </p:nvSpPr>
          <p:spPr>
            <a:xfrm>
              <a:off x="0" y="-47625"/>
              <a:ext cx="812700" cy="860400"/>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sp>
        <p:nvSpPr>
          <p:cNvPr id="264" name="Google Shape;264;p28"/>
          <p:cNvSpPr txBox="1"/>
          <p:nvPr/>
        </p:nvSpPr>
        <p:spPr>
          <a:xfrm>
            <a:off x="367500" y="8266525"/>
            <a:ext cx="17553000" cy="1385400"/>
          </a:xfrm>
          <a:prstGeom prst="rect">
            <a:avLst/>
          </a:prstGeom>
          <a:noFill/>
          <a:ln>
            <a:noFill/>
          </a:ln>
          <a:effectLst>
            <a:outerShdw blurRad="271463"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9000">
                <a:solidFill>
                  <a:srgbClr val="2CD9CB"/>
                </a:solidFill>
                <a:highlight>
                  <a:srgbClr val="040E56"/>
                </a:highlight>
                <a:latin typeface="Verdana"/>
                <a:ea typeface="Verdana"/>
                <a:cs typeface="Verdana"/>
                <a:sym typeface="Verdana"/>
              </a:rPr>
              <a:t>Thank You, Any Questions?</a:t>
            </a:r>
            <a:endParaRPr b="1" sz="9000">
              <a:highlight>
                <a:srgbClr val="040E56"/>
              </a:highlight>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p:nvPr/>
        </p:nvSpPr>
        <p:spPr>
          <a:xfrm>
            <a:off x="0" y="-23100"/>
            <a:ext cx="18288000" cy="10333200"/>
          </a:xfrm>
          <a:prstGeom prst="rect">
            <a:avLst/>
          </a:prstGeom>
          <a:noFill/>
          <a:ln cap="flat" cmpd="sng" w="114300">
            <a:solidFill>
              <a:srgbClr val="000E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4"/>
          <p:cNvSpPr/>
          <p:nvPr/>
        </p:nvSpPr>
        <p:spPr>
          <a:xfrm>
            <a:off x="671375" y="2168450"/>
            <a:ext cx="10051500" cy="7040100"/>
          </a:xfrm>
          <a:prstGeom prst="rect">
            <a:avLst/>
          </a:prstGeom>
          <a:solidFill>
            <a:srgbClr val="040E56"/>
          </a:solid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t/>
            </a:r>
            <a:endParaRPr sz="1300">
              <a:solidFill>
                <a:schemeClr val="lt1"/>
              </a:solidFill>
            </a:endParaRPr>
          </a:p>
          <a:p>
            <a:pPr indent="0" lvl="0" marL="0" rtl="0" algn="just">
              <a:lnSpc>
                <a:spcPct val="115000"/>
              </a:lnSpc>
              <a:spcBef>
                <a:spcPts val="1200"/>
              </a:spcBef>
              <a:spcAft>
                <a:spcPts val="0"/>
              </a:spcAft>
              <a:buNone/>
            </a:pPr>
            <a:r>
              <a:t/>
            </a:r>
            <a:endParaRPr sz="2400">
              <a:solidFill>
                <a:schemeClr val="lt1"/>
              </a:solidFill>
              <a:latin typeface="Hind"/>
              <a:ea typeface="Hind"/>
              <a:cs typeface="Hind"/>
              <a:sym typeface="Hind"/>
            </a:endParaRPr>
          </a:p>
          <a:p>
            <a:pPr indent="0" lvl="0" marL="0" rtl="0" algn="just">
              <a:spcBef>
                <a:spcPts val="1200"/>
              </a:spcBef>
              <a:spcAft>
                <a:spcPts val="0"/>
              </a:spcAft>
              <a:buNone/>
            </a:pPr>
            <a:r>
              <a:t/>
            </a:r>
            <a:endParaRPr sz="3600"/>
          </a:p>
        </p:txBody>
      </p:sp>
      <p:grpSp>
        <p:nvGrpSpPr>
          <p:cNvPr id="76" name="Google Shape;76;p14"/>
          <p:cNvGrpSpPr/>
          <p:nvPr/>
        </p:nvGrpSpPr>
        <p:grpSpPr>
          <a:xfrm rot="5472722">
            <a:off x="409185" y="3144048"/>
            <a:ext cx="376573" cy="381138"/>
            <a:chOff x="0" y="0"/>
            <a:chExt cx="812800" cy="812800"/>
          </a:xfrm>
        </p:grpSpPr>
        <p:sp>
          <p:nvSpPr>
            <p:cNvPr id="77" name="Google Shape;77;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grpSp>
        <p:nvGrpSpPr>
          <p:cNvPr id="79" name="Google Shape;79;p14"/>
          <p:cNvGrpSpPr/>
          <p:nvPr/>
        </p:nvGrpSpPr>
        <p:grpSpPr>
          <a:xfrm rot="5472722">
            <a:off x="409185" y="3883282"/>
            <a:ext cx="376573" cy="381138"/>
            <a:chOff x="0" y="0"/>
            <a:chExt cx="812800" cy="812800"/>
          </a:xfrm>
        </p:grpSpPr>
        <p:sp>
          <p:nvSpPr>
            <p:cNvPr id="80" name="Google Shape;8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sp>
        <p:nvSpPr>
          <p:cNvPr id="82" name="Google Shape;82;p14"/>
          <p:cNvSpPr txBox="1"/>
          <p:nvPr/>
        </p:nvSpPr>
        <p:spPr>
          <a:xfrm>
            <a:off x="671375" y="759900"/>
            <a:ext cx="3125400" cy="923400"/>
          </a:xfrm>
          <a:prstGeom prst="rect">
            <a:avLst/>
          </a:prstGeom>
          <a:noFill/>
          <a:ln>
            <a:noFill/>
          </a:ln>
          <a:effectLst>
            <a:outerShdw blurRad="271463"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Outline</a:t>
            </a:r>
            <a:endParaRPr b="1" sz="5200">
              <a:highlight>
                <a:srgbClr val="040E56"/>
              </a:highlight>
              <a:latin typeface="Verdana"/>
              <a:ea typeface="Verdana"/>
              <a:cs typeface="Verdana"/>
              <a:sym typeface="Verdana"/>
            </a:endParaRPr>
          </a:p>
        </p:txBody>
      </p:sp>
      <p:sp>
        <p:nvSpPr>
          <p:cNvPr id="83" name="Google Shape;83;p14"/>
          <p:cNvSpPr txBox="1"/>
          <p:nvPr/>
        </p:nvSpPr>
        <p:spPr>
          <a:xfrm>
            <a:off x="1075200" y="2976575"/>
            <a:ext cx="37617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D9CB"/>
                </a:solidFill>
                <a:latin typeface="Verdana"/>
                <a:ea typeface="Verdana"/>
                <a:cs typeface="Verdana"/>
                <a:sym typeface="Verdana"/>
              </a:rPr>
              <a:t>Brief History</a:t>
            </a:r>
            <a:endParaRPr sz="3600">
              <a:solidFill>
                <a:srgbClr val="2CD9CB"/>
              </a:solidFill>
              <a:latin typeface="Verdana"/>
              <a:ea typeface="Verdana"/>
              <a:cs typeface="Verdana"/>
              <a:sym typeface="Verdana"/>
            </a:endParaRPr>
          </a:p>
        </p:txBody>
      </p:sp>
      <p:sp>
        <p:nvSpPr>
          <p:cNvPr id="84" name="Google Shape;84;p14"/>
          <p:cNvSpPr txBox="1"/>
          <p:nvPr/>
        </p:nvSpPr>
        <p:spPr>
          <a:xfrm>
            <a:off x="1075200" y="4408775"/>
            <a:ext cx="66675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D9CB"/>
                </a:solidFill>
                <a:latin typeface="Verdana"/>
                <a:ea typeface="Verdana"/>
                <a:cs typeface="Verdana"/>
                <a:sym typeface="Verdana"/>
              </a:rPr>
              <a:t>Combat Simulation</a:t>
            </a:r>
            <a:endParaRPr sz="3600">
              <a:solidFill>
                <a:srgbClr val="2CD9CB"/>
              </a:solidFill>
              <a:latin typeface="Verdana"/>
              <a:ea typeface="Verdana"/>
              <a:cs typeface="Verdana"/>
              <a:sym typeface="Verdana"/>
            </a:endParaRPr>
          </a:p>
        </p:txBody>
      </p:sp>
      <p:sp>
        <p:nvSpPr>
          <p:cNvPr id="85" name="Google Shape;85;p14"/>
          <p:cNvSpPr txBox="1"/>
          <p:nvPr/>
        </p:nvSpPr>
        <p:spPr>
          <a:xfrm>
            <a:off x="1075200" y="3692675"/>
            <a:ext cx="66675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D9CB"/>
                </a:solidFill>
                <a:latin typeface="Verdana"/>
                <a:ea typeface="Verdana"/>
                <a:cs typeface="Verdana"/>
                <a:sym typeface="Verdana"/>
              </a:rPr>
              <a:t>Initial Design: UML Diagram</a:t>
            </a:r>
            <a:endParaRPr sz="3600">
              <a:solidFill>
                <a:srgbClr val="2CD9CB"/>
              </a:solidFill>
              <a:latin typeface="Verdana"/>
              <a:ea typeface="Verdana"/>
              <a:cs typeface="Verdana"/>
              <a:sym typeface="Verdana"/>
            </a:endParaRPr>
          </a:p>
        </p:txBody>
      </p:sp>
      <p:sp>
        <p:nvSpPr>
          <p:cNvPr id="86" name="Google Shape;86;p14"/>
          <p:cNvSpPr txBox="1"/>
          <p:nvPr/>
        </p:nvSpPr>
        <p:spPr>
          <a:xfrm>
            <a:off x="1075200" y="5143500"/>
            <a:ext cx="8440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D9CB"/>
                </a:solidFill>
                <a:latin typeface="Verdana"/>
                <a:ea typeface="Verdana"/>
                <a:cs typeface="Verdana"/>
                <a:sym typeface="Verdana"/>
              </a:rPr>
              <a:t>Menu Screen</a:t>
            </a:r>
            <a:endParaRPr sz="3600">
              <a:solidFill>
                <a:srgbClr val="2CD9CB"/>
              </a:solidFill>
              <a:latin typeface="Verdana"/>
              <a:ea typeface="Verdana"/>
              <a:cs typeface="Verdana"/>
              <a:sym typeface="Verdana"/>
            </a:endParaRPr>
          </a:p>
        </p:txBody>
      </p:sp>
      <p:sp>
        <p:nvSpPr>
          <p:cNvPr id="87" name="Google Shape;87;p14"/>
          <p:cNvSpPr txBox="1"/>
          <p:nvPr/>
        </p:nvSpPr>
        <p:spPr>
          <a:xfrm>
            <a:off x="1112338" y="7350800"/>
            <a:ext cx="8440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D9CB"/>
                </a:solidFill>
                <a:latin typeface="Verdana"/>
                <a:ea typeface="Verdana"/>
                <a:cs typeface="Verdana"/>
                <a:sym typeface="Verdana"/>
              </a:rPr>
              <a:t>Retrospection</a:t>
            </a:r>
            <a:endParaRPr sz="3600">
              <a:solidFill>
                <a:srgbClr val="2CD9CB"/>
              </a:solidFill>
              <a:latin typeface="Verdana"/>
              <a:ea typeface="Verdana"/>
              <a:cs typeface="Verdana"/>
              <a:sym typeface="Verdana"/>
            </a:endParaRPr>
          </a:p>
        </p:txBody>
      </p:sp>
      <p:sp>
        <p:nvSpPr>
          <p:cNvPr id="88" name="Google Shape;88;p14"/>
          <p:cNvSpPr txBox="1"/>
          <p:nvPr/>
        </p:nvSpPr>
        <p:spPr>
          <a:xfrm>
            <a:off x="1112338" y="8107275"/>
            <a:ext cx="8440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D9CB"/>
                </a:solidFill>
                <a:latin typeface="Verdana"/>
                <a:ea typeface="Verdana"/>
                <a:cs typeface="Verdana"/>
                <a:sym typeface="Verdana"/>
              </a:rPr>
              <a:t>References</a:t>
            </a:r>
            <a:endParaRPr sz="3600">
              <a:solidFill>
                <a:srgbClr val="2CD9CB"/>
              </a:solidFill>
              <a:latin typeface="Verdana"/>
              <a:ea typeface="Verdana"/>
              <a:cs typeface="Verdana"/>
              <a:sym typeface="Verdana"/>
            </a:endParaRPr>
          </a:p>
        </p:txBody>
      </p:sp>
      <p:sp>
        <p:nvSpPr>
          <p:cNvPr id="89" name="Google Shape;89;p14"/>
          <p:cNvSpPr txBox="1"/>
          <p:nvPr/>
        </p:nvSpPr>
        <p:spPr>
          <a:xfrm>
            <a:off x="1075200" y="5914713"/>
            <a:ext cx="8440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D9CB"/>
                </a:solidFill>
                <a:latin typeface="Verdana"/>
                <a:ea typeface="Verdana"/>
                <a:cs typeface="Verdana"/>
                <a:sym typeface="Verdana"/>
              </a:rPr>
              <a:t>Map Generation</a:t>
            </a:r>
            <a:endParaRPr sz="3600">
              <a:solidFill>
                <a:srgbClr val="2CD9CB"/>
              </a:solidFill>
              <a:latin typeface="Verdana"/>
              <a:ea typeface="Verdana"/>
              <a:cs typeface="Verdana"/>
              <a:sym typeface="Verdana"/>
            </a:endParaRPr>
          </a:p>
        </p:txBody>
      </p:sp>
      <p:sp>
        <p:nvSpPr>
          <p:cNvPr id="90" name="Google Shape;90;p14"/>
          <p:cNvSpPr txBox="1"/>
          <p:nvPr/>
        </p:nvSpPr>
        <p:spPr>
          <a:xfrm>
            <a:off x="1075200" y="6594325"/>
            <a:ext cx="8440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CD9CB"/>
                </a:solidFill>
                <a:latin typeface="Verdana"/>
                <a:ea typeface="Verdana"/>
                <a:cs typeface="Verdana"/>
                <a:sym typeface="Verdana"/>
              </a:rPr>
              <a:t>Extras</a:t>
            </a:r>
            <a:endParaRPr sz="3600">
              <a:solidFill>
                <a:srgbClr val="2CD9CB"/>
              </a:solidFill>
              <a:latin typeface="Verdana"/>
              <a:ea typeface="Verdana"/>
              <a:cs typeface="Verdana"/>
              <a:sym typeface="Verdana"/>
            </a:endParaRPr>
          </a:p>
        </p:txBody>
      </p:sp>
      <p:grpSp>
        <p:nvGrpSpPr>
          <p:cNvPr id="91" name="Google Shape;91;p14"/>
          <p:cNvGrpSpPr/>
          <p:nvPr/>
        </p:nvGrpSpPr>
        <p:grpSpPr>
          <a:xfrm rot="5472722">
            <a:off x="358035" y="4576257"/>
            <a:ext cx="376573" cy="381138"/>
            <a:chOff x="0" y="0"/>
            <a:chExt cx="812800" cy="812800"/>
          </a:xfrm>
        </p:grpSpPr>
        <p:sp>
          <p:nvSpPr>
            <p:cNvPr id="92" name="Google Shape;9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grpSp>
        <p:nvGrpSpPr>
          <p:cNvPr id="94" name="Google Shape;94;p14"/>
          <p:cNvGrpSpPr/>
          <p:nvPr/>
        </p:nvGrpSpPr>
        <p:grpSpPr>
          <a:xfrm rot="5472722">
            <a:off x="358035" y="5310982"/>
            <a:ext cx="376573" cy="381138"/>
            <a:chOff x="0" y="0"/>
            <a:chExt cx="812800" cy="812800"/>
          </a:xfrm>
        </p:grpSpPr>
        <p:sp>
          <p:nvSpPr>
            <p:cNvPr id="95" name="Google Shape;9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grpSp>
        <p:nvGrpSpPr>
          <p:cNvPr id="97" name="Google Shape;97;p14"/>
          <p:cNvGrpSpPr/>
          <p:nvPr/>
        </p:nvGrpSpPr>
        <p:grpSpPr>
          <a:xfrm rot="5472722">
            <a:off x="358035" y="6082207"/>
            <a:ext cx="376573" cy="381138"/>
            <a:chOff x="0" y="0"/>
            <a:chExt cx="812800" cy="812800"/>
          </a:xfrm>
        </p:grpSpPr>
        <p:sp>
          <p:nvSpPr>
            <p:cNvPr id="98" name="Google Shape;98;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grpSp>
        <p:nvGrpSpPr>
          <p:cNvPr id="100" name="Google Shape;100;p14"/>
          <p:cNvGrpSpPr/>
          <p:nvPr/>
        </p:nvGrpSpPr>
        <p:grpSpPr>
          <a:xfrm rot="5472722">
            <a:off x="358035" y="6761807"/>
            <a:ext cx="376573" cy="381138"/>
            <a:chOff x="0" y="0"/>
            <a:chExt cx="812800" cy="812800"/>
          </a:xfrm>
        </p:grpSpPr>
        <p:sp>
          <p:nvSpPr>
            <p:cNvPr id="101" name="Google Shape;101;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grpSp>
        <p:nvGrpSpPr>
          <p:cNvPr id="103" name="Google Shape;103;p14"/>
          <p:cNvGrpSpPr/>
          <p:nvPr/>
        </p:nvGrpSpPr>
        <p:grpSpPr>
          <a:xfrm rot="5472722">
            <a:off x="358035" y="7494157"/>
            <a:ext cx="376573" cy="381138"/>
            <a:chOff x="0" y="0"/>
            <a:chExt cx="812800" cy="812800"/>
          </a:xfrm>
        </p:grpSpPr>
        <p:sp>
          <p:nvSpPr>
            <p:cNvPr id="104" name="Google Shape;10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grpSp>
        <p:nvGrpSpPr>
          <p:cNvPr id="106" name="Google Shape;106;p14"/>
          <p:cNvGrpSpPr/>
          <p:nvPr/>
        </p:nvGrpSpPr>
        <p:grpSpPr>
          <a:xfrm rot="5472722">
            <a:off x="358035" y="8281132"/>
            <a:ext cx="376573" cy="381138"/>
            <a:chOff x="0" y="0"/>
            <a:chExt cx="812800" cy="812800"/>
          </a:xfrm>
        </p:grpSpPr>
        <p:sp>
          <p:nvSpPr>
            <p:cNvPr id="107" name="Google Shape;107;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2CD9CB"/>
                </a:gs>
                <a:gs pos="50000">
                  <a:srgbClr val="2CD9CB"/>
                </a:gs>
                <a:gs pos="100000">
                  <a:srgbClr val="566FF1"/>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txBox="1"/>
            <p:nvPr/>
          </p:nvSpPr>
          <p:spPr>
            <a:xfrm>
              <a:off x="76200" y="28575"/>
              <a:ext cx="660300" cy="708000"/>
            </a:xfrm>
            <a:prstGeom prst="rect">
              <a:avLst/>
            </a:prstGeom>
            <a:noFill/>
            <a:ln>
              <a:noFill/>
            </a:ln>
          </p:spPr>
          <p:txBody>
            <a:bodyPr anchorCtr="0" anchor="ctr" bIns="7200" lIns="7200" spcFirstLastPara="1" rIns="7200" wrap="square" tIns="720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p:nvPr/>
        </p:nvSpPr>
        <p:spPr>
          <a:xfrm>
            <a:off x="0" y="-23100"/>
            <a:ext cx="18288000" cy="10333200"/>
          </a:xfrm>
          <a:prstGeom prst="rect">
            <a:avLst/>
          </a:prstGeom>
          <a:noFill/>
          <a:ln cap="flat" cmpd="sng" w="114300">
            <a:solidFill>
              <a:srgbClr val="000E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5"/>
          <p:cNvSpPr txBox="1"/>
          <p:nvPr/>
        </p:nvSpPr>
        <p:spPr>
          <a:xfrm>
            <a:off x="671375" y="759900"/>
            <a:ext cx="12138900" cy="923400"/>
          </a:xfrm>
          <a:prstGeom prst="rect">
            <a:avLst/>
          </a:prstGeom>
          <a:noFill/>
          <a:ln>
            <a:noFill/>
          </a:ln>
          <a:effectLst>
            <a:outerShdw blurRad="271463"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Brief History</a:t>
            </a:r>
            <a:endParaRPr b="1" sz="5200">
              <a:solidFill>
                <a:srgbClr val="2CD9CB"/>
              </a:solidFill>
              <a:highlight>
                <a:srgbClr val="040E56"/>
              </a:highlight>
              <a:latin typeface="Verdana"/>
              <a:ea typeface="Verdana"/>
              <a:cs typeface="Verdana"/>
              <a:sym typeface="Verdana"/>
            </a:endParaRPr>
          </a:p>
        </p:txBody>
      </p:sp>
      <p:sp>
        <p:nvSpPr>
          <p:cNvPr id="115" name="Google Shape;115;p15"/>
          <p:cNvSpPr/>
          <p:nvPr/>
        </p:nvSpPr>
        <p:spPr>
          <a:xfrm>
            <a:off x="671375" y="2153100"/>
            <a:ext cx="7961700" cy="7094400"/>
          </a:xfrm>
          <a:prstGeom prst="rect">
            <a:avLst/>
          </a:prstGeom>
          <a:solidFill>
            <a:srgbClr val="040E56"/>
          </a:solidFill>
          <a:ln>
            <a:noFill/>
          </a:ln>
        </p:spPr>
        <p:txBody>
          <a:bodyPr anchorCtr="0" anchor="t" bIns="91425" lIns="91425" spcFirstLastPara="1" rIns="91425" wrap="square" tIns="457200">
            <a:noAutofit/>
          </a:bodyPr>
          <a:lstStyle/>
          <a:p>
            <a:pPr indent="0" lvl="0" marL="0" marR="457200" rtl="0" algn="just">
              <a:lnSpc>
                <a:spcPct val="115000"/>
              </a:lnSpc>
              <a:spcBef>
                <a:spcPts val="1000"/>
              </a:spcBef>
              <a:spcAft>
                <a:spcPts val="0"/>
              </a:spcAft>
              <a:buNone/>
            </a:pPr>
            <a:r>
              <a:rPr lang="en" sz="1700">
                <a:solidFill>
                  <a:schemeClr val="lt1"/>
                </a:solidFill>
                <a:latin typeface="Verdana"/>
                <a:ea typeface="Verdana"/>
                <a:cs typeface="Verdana"/>
                <a:sym typeface="Verdana"/>
              </a:rPr>
              <a:t>	</a:t>
            </a:r>
            <a:r>
              <a:rPr b="1" lang="en" sz="2300">
                <a:solidFill>
                  <a:schemeClr val="lt1"/>
                </a:solidFill>
                <a:latin typeface="Verdana"/>
                <a:ea typeface="Verdana"/>
                <a:cs typeface="Verdana"/>
                <a:sym typeface="Verdana"/>
              </a:rPr>
              <a:t>Dungeons &amp; Dragons - 1974</a:t>
            </a:r>
            <a:endParaRPr b="1" sz="2300">
              <a:solidFill>
                <a:schemeClr val="lt1"/>
              </a:solidFill>
              <a:latin typeface="Verdana"/>
              <a:ea typeface="Verdana"/>
              <a:cs typeface="Verdana"/>
              <a:sym typeface="Verdana"/>
            </a:endParaRPr>
          </a:p>
          <a:p>
            <a:pPr indent="0" lvl="0" marL="457200" marR="457200" rtl="0" algn="just">
              <a:lnSpc>
                <a:spcPct val="115000"/>
              </a:lnSpc>
              <a:spcBef>
                <a:spcPts val="1000"/>
              </a:spcBef>
              <a:spcAft>
                <a:spcPts val="0"/>
              </a:spcAft>
              <a:buNone/>
            </a:pPr>
            <a:r>
              <a:rPr lang="en" sz="1700">
                <a:solidFill>
                  <a:schemeClr val="lt1"/>
                </a:solidFill>
                <a:latin typeface="Verdana"/>
                <a:ea typeface="Verdana"/>
                <a:cs typeface="Verdana"/>
                <a:sym typeface="Verdana"/>
              </a:rPr>
              <a:t>First revealed to the public by Gary Gygax and Dave Arnesan in 1974 as emphasized by Brewer Nathan (2016). </a:t>
            </a:r>
            <a:endParaRPr sz="1700">
              <a:solidFill>
                <a:schemeClr val="lt1"/>
              </a:solidFill>
              <a:latin typeface="Verdana"/>
              <a:ea typeface="Verdana"/>
              <a:cs typeface="Verdana"/>
              <a:sym typeface="Verdana"/>
            </a:endParaRPr>
          </a:p>
          <a:p>
            <a:pPr indent="0" lvl="0" marL="457200" marR="457200" rtl="0" algn="just">
              <a:lnSpc>
                <a:spcPct val="115000"/>
              </a:lnSpc>
              <a:spcBef>
                <a:spcPts val="1000"/>
              </a:spcBef>
              <a:spcAft>
                <a:spcPts val="0"/>
              </a:spcAft>
              <a:buNone/>
            </a:pPr>
            <a:r>
              <a:t/>
            </a:r>
            <a:endParaRPr sz="1700">
              <a:solidFill>
                <a:schemeClr val="lt1"/>
              </a:solidFill>
              <a:latin typeface="Verdana"/>
              <a:ea typeface="Verdana"/>
              <a:cs typeface="Verdana"/>
              <a:sym typeface="Verdana"/>
            </a:endParaRPr>
          </a:p>
          <a:p>
            <a:pPr indent="0" lvl="0" marL="457200" marR="457200" rtl="0" algn="just">
              <a:lnSpc>
                <a:spcPct val="115000"/>
              </a:lnSpc>
              <a:spcBef>
                <a:spcPts val="1000"/>
              </a:spcBef>
              <a:spcAft>
                <a:spcPts val="0"/>
              </a:spcAft>
              <a:buNone/>
            </a:pPr>
            <a:r>
              <a:rPr lang="en" sz="1700">
                <a:solidFill>
                  <a:schemeClr val="lt1"/>
                </a:solidFill>
                <a:latin typeface="Verdana"/>
                <a:ea typeface="Verdana"/>
                <a:cs typeface="Verdana"/>
                <a:sym typeface="Verdana"/>
              </a:rPr>
              <a:t>It’s a physical board game in which a person who is appointed as the ‘Dungeon Master’ narrates and distorts the story and the events within the game to the other remaining human players, who would interact with the characters and the revolving world using role-play.</a:t>
            </a:r>
            <a:endParaRPr sz="1700">
              <a:solidFill>
                <a:schemeClr val="lt1"/>
              </a:solidFill>
              <a:latin typeface="Verdana"/>
              <a:ea typeface="Verdana"/>
              <a:cs typeface="Verdana"/>
              <a:sym typeface="Verdana"/>
            </a:endParaRPr>
          </a:p>
          <a:p>
            <a:pPr indent="0" lvl="0" marL="457200" marR="457200" rtl="0" algn="just">
              <a:lnSpc>
                <a:spcPct val="150000"/>
              </a:lnSpc>
              <a:spcBef>
                <a:spcPts val="1000"/>
              </a:spcBef>
              <a:spcAft>
                <a:spcPts val="0"/>
              </a:spcAft>
              <a:buNone/>
            </a:pPr>
            <a:r>
              <a:t/>
            </a:r>
            <a:endParaRPr sz="16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16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27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3900">
              <a:latin typeface="Verdana"/>
              <a:ea typeface="Verdana"/>
              <a:cs typeface="Verdana"/>
              <a:sym typeface="Verdana"/>
            </a:endParaRPr>
          </a:p>
        </p:txBody>
      </p:sp>
      <p:sp>
        <p:nvSpPr>
          <p:cNvPr id="116" name="Google Shape;116;p15"/>
          <p:cNvSpPr/>
          <p:nvPr/>
        </p:nvSpPr>
        <p:spPr>
          <a:xfrm>
            <a:off x="9582093" y="2153100"/>
            <a:ext cx="7961700" cy="7094400"/>
          </a:xfrm>
          <a:prstGeom prst="rect">
            <a:avLst/>
          </a:prstGeom>
          <a:solidFill>
            <a:srgbClr val="040E56"/>
          </a:solidFill>
          <a:ln>
            <a:noFill/>
          </a:ln>
        </p:spPr>
        <p:txBody>
          <a:bodyPr anchorCtr="0" anchor="t" bIns="91425" lIns="91425" spcFirstLastPara="1" rIns="91425" wrap="square" tIns="457200">
            <a:noAutofit/>
          </a:bodyPr>
          <a:lstStyle/>
          <a:p>
            <a:pPr indent="457200" lvl="0" marL="0" marR="457200" rtl="0" algn="just">
              <a:lnSpc>
                <a:spcPct val="115000"/>
              </a:lnSpc>
              <a:spcBef>
                <a:spcPts val="1000"/>
              </a:spcBef>
              <a:spcAft>
                <a:spcPts val="0"/>
              </a:spcAft>
              <a:buClr>
                <a:schemeClr val="dk1"/>
              </a:buClr>
              <a:buSzPts val="1100"/>
              <a:buFont typeface="Arial"/>
              <a:buNone/>
            </a:pPr>
            <a:r>
              <a:rPr b="1" lang="en" sz="2300">
                <a:solidFill>
                  <a:schemeClr val="lt1"/>
                </a:solidFill>
                <a:latin typeface="Verdana"/>
                <a:ea typeface="Verdana"/>
                <a:cs typeface="Verdana"/>
                <a:sym typeface="Verdana"/>
              </a:rPr>
              <a:t>The Dungeons - 1975</a:t>
            </a:r>
            <a:endParaRPr sz="1700">
              <a:solidFill>
                <a:schemeClr val="lt1"/>
              </a:solidFill>
              <a:latin typeface="Verdana"/>
              <a:ea typeface="Verdana"/>
              <a:cs typeface="Verdana"/>
              <a:sym typeface="Verdana"/>
            </a:endParaRPr>
          </a:p>
          <a:p>
            <a:pPr indent="-336550" lvl="0" marL="457200" marR="457200" rtl="0" algn="just">
              <a:lnSpc>
                <a:spcPct val="115000"/>
              </a:lnSpc>
              <a:spcBef>
                <a:spcPts val="1000"/>
              </a:spcBef>
              <a:spcAft>
                <a:spcPts val="0"/>
              </a:spcAft>
              <a:buClr>
                <a:schemeClr val="lt1"/>
              </a:buClr>
              <a:buSzPts val="1700"/>
              <a:buFont typeface="Verdana"/>
              <a:buChar char="-"/>
            </a:pPr>
            <a:r>
              <a:rPr lang="en" sz="1700">
                <a:solidFill>
                  <a:schemeClr val="lt1"/>
                </a:solidFill>
                <a:latin typeface="Verdana"/>
                <a:ea typeface="Verdana"/>
                <a:cs typeface="Verdana"/>
                <a:sym typeface="Verdana"/>
              </a:rPr>
              <a:t>In 1975, the earliest recorded role-playing video game was displayed in the PLATO (Programmed Logic for Automatic Teaching Operations) which was the first generalized computer-assisted instruction system, located in the University of Illinois.</a:t>
            </a:r>
            <a:endParaRPr sz="1700">
              <a:solidFill>
                <a:schemeClr val="lt1"/>
              </a:solidFill>
              <a:latin typeface="Verdana"/>
              <a:ea typeface="Verdana"/>
              <a:cs typeface="Verdana"/>
              <a:sym typeface="Verdana"/>
            </a:endParaRPr>
          </a:p>
          <a:p>
            <a:pPr indent="0" lvl="0" marL="0" marR="457200" rtl="0" algn="just">
              <a:lnSpc>
                <a:spcPct val="115000"/>
              </a:lnSpc>
              <a:spcBef>
                <a:spcPts val="1000"/>
              </a:spcBef>
              <a:spcAft>
                <a:spcPts val="0"/>
              </a:spcAft>
              <a:buNone/>
            </a:pPr>
            <a:r>
              <a:t/>
            </a:r>
            <a:endParaRPr sz="1700">
              <a:solidFill>
                <a:schemeClr val="lt1"/>
              </a:solidFill>
              <a:latin typeface="Verdana"/>
              <a:ea typeface="Verdana"/>
              <a:cs typeface="Verdana"/>
              <a:sym typeface="Verdana"/>
            </a:endParaRPr>
          </a:p>
          <a:p>
            <a:pPr indent="-336550" lvl="0" marL="457200" marR="457200" rtl="0" algn="just">
              <a:lnSpc>
                <a:spcPct val="115000"/>
              </a:lnSpc>
              <a:spcBef>
                <a:spcPts val="1000"/>
              </a:spcBef>
              <a:spcAft>
                <a:spcPts val="0"/>
              </a:spcAft>
              <a:buClr>
                <a:schemeClr val="lt1"/>
              </a:buClr>
              <a:buSzPts val="1700"/>
              <a:buFont typeface="Verdana"/>
              <a:buChar char="-"/>
            </a:pPr>
            <a:r>
              <a:rPr lang="en" sz="1700">
                <a:solidFill>
                  <a:schemeClr val="lt1"/>
                </a:solidFill>
                <a:latin typeface="Verdana"/>
                <a:ea typeface="Verdana"/>
                <a:cs typeface="Verdana"/>
                <a:sym typeface="Verdana"/>
              </a:rPr>
              <a:t>A game made by Rusty Rutherford in which a player-generated character would explore a premade dungeon and in each room, the player would encounter randomly generated enemies presented as fantasy monsters.</a:t>
            </a:r>
            <a:endParaRPr sz="17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16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2700">
              <a:solidFill>
                <a:schemeClr val="lt1"/>
              </a:solidFill>
              <a:latin typeface="Verdana"/>
              <a:ea typeface="Verdana"/>
              <a:cs typeface="Verdana"/>
              <a:sym typeface="Verdana"/>
            </a:endParaRPr>
          </a:p>
          <a:p>
            <a:pPr indent="0" lvl="0" marL="457200" marR="457200" rtl="0" algn="just">
              <a:lnSpc>
                <a:spcPct val="150000"/>
              </a:lnSpc>
              <a:spcBef>
                <a:spcPts val="1200"/>
              </a:spcBef>
              <a:spcAft>
                <a:spcPts val="0"/>
              </a:spcAft>
              <a:buNone/>
            </a:pPr>
            <a:r>
              <a:t/>
            </a:r>
            <a:endParaRPr sz="3900">
              <a:latin typeface="Verdana"/>
              <a:ea typeface="Verdana"/>
              <a:cs typeface="Verdana"/>
              <a:sym typeface="Verdana"/>
            </a:endParaRPr>
          </a:p>
        </p:txBody>
      </p:sp>
      <p:pic>
        <p:nvPicPr>
          <p:cNvPr id="117" name="Google Shape;117;p15"/>
          <p:cNvPicPr preferRelativeResize="0"/>
          <p:nvPr/>
        </p:nvPicPr>
        <p:blipFill rotWithShape="1">
          <a:blip r:embed="rId3">
            <a:alphaModFix/>
          </a:blip>
          <a:srcRect b="0" l="5199" r="4839" t="0"/>
          <a:stretch/>
        </p:blipFill>
        <p:spPr>
          <a:xfrm>
            <a:off x="10014725" y="6613875"/>
            <a:ext cx="7096450" cy="3494675"/>
          </a:xfrm>
          <a:prstGeom prst="rect">
            <a:avLst/>
          </a:prstGeom>
          <a:noFill/>
          <a:ln>
            <a:noFill/>
          </a:ln>
        </p:spPr>
      </p:pic>
      <p:pic>
        <p:nvPicPr>
          <p:cNvPr id="118" name="Google Shape;118;p15"/>
          <p:cNvPicPr preferRelativeResize="0"/>
          <p:nvPr/>
        </p:nvPicPr>
        <p:blipFill>
          <a:blip r:embed="rId4">
            <a:alphaModFix/>
          </a:blip>
          <a:stretch>
            <a:fillRect/>
          </a:stretch>
        </p:blipFill>
        <p:spPr>
          <a:xfrm>
            <a:off x="1009709" y="6309077"/>
            <a:ext cx="4971640" cy="3057679"/>
          </a:xfrm>
          <a:prstGeom prst="rect">
            <a:avLst/>
          </a:prstGeom>
          <a:noFill/>
          <a:ln>
            <a:noFill/>
          </a:ln>
        </p:spPr>
      </p:pic>
      <p:pic>
        <p:nvPicPr>
          <p:cNvPr id="119" name="Google Shape;119;p15"/>
          <p:cNvPicPr preferRelativeResize="0"/>
          <p:nvPr/>
        </p:nvPicPr>
        <p:blipFill rotWithShape="1">
          <a:blip r:embed="rId5">
            <a:alphaModFix/>
          </a:blip>
          <a:srcRect b="0" l="0" r="0" t="0"/>
          <a:stretch/>
        </p:blipFill>
        <p:spPr>
          <a:xfrm>
            <a:off x="3938516" y="7172125"/>
            <a:ext cx="4356182" cy="278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pSp>
        <p:nvGrpSpPr>
          <p:cNvPr id="124" name="Google Shape;124;p16"/>
          <p:cNvGrpSpPr/>
          <p:nvPr/>
        </p:nvGrpSpPr>
        <p:grpSpPr>
          <a:xfrm>
            <a:off x="8754150" y="-7704575"/>
            <a:ext cx="9533850" cy="22187930"/>
            <a:chOff x="0" y="-47625"/>
            <a:chExt cx="1493538" cy="4815298"/>
          </a:xfrm>
        </p:grpSpPr>
        <p:sp>
          <p:nvSpPr>
            <p:cNvPr id="125" name="Google Shape;125;p16"/>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920DE"/>
                </a:solidFill>
                <a:latin typeface="Calibri"/>
                <a:ea typeface="Calibri"/>
                <a:cs typeface="Calibri"/>
                <a:sym typeface="Calibri"/>
              </a:endParaRPr>
            </a:p>
          </p:txBody>
        </p:sp>
        <p:sp>
          <p:nvSpPr>
            <p:cNvPr id="126" name="Google Shape;126;p16"/>
            <p:cNvSpPr txBox="1"/>
            <p:nvPr/>
          </p:nvSpPr>
          <p:spPr>
            <a:xfrm>
              <a:off x="0" y="-47625"/>
              <a:ext cx="812700" cy="860400"/>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sp>
        <p:nvSpPr>
          <p:cNvPr id="127" name="Google Shape;127;p16"/>
          <p:cNvSpPr/>
          <p:nvPr/>
        </p:nvSpPr>
        <p:spPr>
          <a:xfrm>
            <a:off x="0" y="-23100"/>
            <a:ext cx="18288000" cy="10333200"/>
          </a:xfrm>
          <a:prstGeom prst="rect">
            <a:avLst/>
          </a:prstGeom>
          <a:noFill/>
          <a:ln cap="flat" cmpd="sng" w="114300">
            <a:solidFill>
              <a:srgbClr val="000E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 name="Google Shape;128;p16"/>
          <p:cNvPicPr preferRelativeResize="0"/>
          <p:nvPr/>
        </p:nvPicPr>
        <p:blipFill>
          <a:blip r:embed="rId3">
            <a:alphaModFix/>
          </a:blip>
          <a:stretch>
            <a:fillRect/>
          </a:stretch>
        </p:blipFill>
        <p:spPr>
          <a:xfrm>
            <a:off x="9268553" y="3193200"/>
            <a:ext cx="8438272" cy="6464476"/>
          </a:xfrm>
          <a:prstGeom prst="rect">
            <a:avLst/>
          </a:prstGeom>
          <a:noFill/>
          <a:ln>
            <a:noFill/>
          </a:ln>
          <a:effectLst>
            <a:outerShdw blurRad="514350" rotWithShape="0" algn="bl" dir="10800000" dist="19050">
              <a:srgbClr val="000000">
                <a:alpha val="50000"/>
              </a:srgbClr>
            </a:outerShdw>
          </a:effectLst>
        </p:spPr>
      </p:pic>
      <p:sp>
        <p:nvSpPr>
          <p:cNvPr id="129" name="Google Shape;129;p16"/>
          <p:cNvSpPr txBox="1"/>
          <p:nvPr/>
        </p:nvSpPr>
        <p:spPr>
          <a:xfrm>
            <a:off x="671375" y="759900"/>
            <a:ext cx="12138900" cy="923400"/>
          </a:xfrm>
          <a:prstGeom prst="rect">
            <a:avLst/>
          </a:prstGeom>
          <a:noFill/>
          <a:ln>
            <a:noFill/>
          </a:ln>
          <a:effectLst>
            <a:outerShdw blurRad="357188"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9086FE"/>
                </a:solidFill>
                <a:highlight>
                  <a:srgbClr val="040E56"/>
                </a:highlight>
                <a:latin typeface="Verdana"/>
                <a:ea typeface="Verdana"/>
                <a:cs typeface="Verdana"/>
                <a:sym typeface="Verdana"/>
              </a:rPr>
              <a:t>Initial Design: UML Diagram</a:t>
            </a:r>
            <a:endParaRPr b="1" sz="5200">
              <a:solidFill>
                <a:srgbClr val="9086FE"/>
              </a:solidFill>
              <a:highlight>
                <a:srgbClr val="040E56"/>
              </a:highlight>
              <a:latin typeface="Verdana"/>
              <a:ea typeface="Verdana"/>
              <a:cs typeface="Verdana"/>
              <a:sym typeface="Verdana"/>
            </a:endParaRPr>
          </a:p>
        </p:txBody>
      </p:sp>
      <p:pic>
        <p:nvPicPr>
          <p:cNvPr id="130" name="Google Shape;130;p16"/>
          <p:cNvPicPr preferRelativeResize="0"/>
          <p:nvPr/>
        </p:nvPicPr>
        <p:blipFill>
          <a:blip r:embed="rId4">
            <a:alphaModFix/>
          </a:blip>
          <a:stretch>
            <a:fillRect/>
          </a:stretch>
        </p:blipFill>
        <p:spPr>
          <a:xfrm>
            <a:off x="675175" y="3255493"/>
            <a:ext cx="7532074" cy="6339884"/>
          </a:xfrm>
          <a:prstGeom prst="rect">
            <a:avLst/>
          </a:prstGeom>
          <a:noFill/>
          <a:ln>
            <a:noFill/>
          </a:ln>
          <a:effectLst>
            <a:outerShdw blurRad="514350" rotWithShape="0" algn="bl" dir="10800000" dist="19050">
              <a:srgbClr val="000000">
                <a:alpha val="50000"/>
              </a:srgbClr>
            </a:outerShdw>
          </a:effectLst>
        </p:spPr>
      </p:pic>
      <p:sp>
        <p:nvSpPr>
          <p:cNvPr id="131" name="Google Shape;131;p16"/>
          <p:cNvSpPr/>
          <p:nvPr/>
        </p:nvSpPr>
        <p:spPr>
          <a:xfrm>
            <a:off x="9268551" y="2269800"/>
            <a:ext cx="8438400" cy="923400"/>
          </a:xfrm>
          <a:prstGeom prst="rect">
            <a:avLst/>
          </a:prstGeom>
          <a:solidFill>
            <a:srgbClr val="040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100">
                <a:solidFill>
                  <a:srgbClr val="9086FE"/>
                </a:solidFill>
                <a:latin typeface="Verdana"/>
                <a:ea typeface="Verdana"/>
                <a:cs typeface="Verdana"/>
                <a:sym typeface="Verdana"/>
              </a:rPr>
              <a:t>Combat Simulation Class Interaction</a:t>
            </a:r>
            <a:endParaRPr b="1" sz="3100">
              <a:solidFill>
                <a:srgbClr val="9086FE"/>
              </a:solidFill>
              <a:latin typeface="Verdana"/>
              <a:ea typeface="Verdana"/>
              <a:cs typeface="Verdana"/>
              <a:sym typeface="Verdana"/>
            </a:endParaRPr>
          </a:p>
        </p:txBody>
      </p:sp>
      <p:sp>
        <p:nvSpPr>
          <p:cNvPr id="132" name="Google Shape;132;p16"/>
          <p:cNvSpPr/>
          <p:nvPr/>
        </p:nvSpPr>
        <p:spPr>
          <a:xfrm>
            <a:off x="675163" y="2332100"/>
            <a:ext cx="7532100" cy="923400"/>
          </a:xfrm>
          <a:prstGeom prst="rect">
            <a:avLst/>
          </a:prstGeom>
          <a:solidFill>
            <a:srgbClr val="040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400">
                <a:solidFill>
                  <a:srgbClr val="9086FE"/>
                </a:solidFill>
                <a:latin typeface="Verdana"/>
                <a:ea typeface="Verdana"/>
                <a:cs typeface="Verdana"/>
                <a:sym typeface="Verdana"/>
              </a:rPr>
              <a:t>M</a:t>
            </a:r>
            <a:r>
              <a:rPr b="1" lang="en" sz="3100">
                <a:solidFill>
                  <a:srgbClr val="9086FE"/>
                </a:solidFill>
                <a:latin typeface="Verdana"/>
                <a:ea typeface="Verdana"/>
                <a:cs typeface="Verdana"/>
                <a:sym typeface="Verdana"/>
              </a:rPr>
              <a:t>enu Gameplay Loop</a:t>
            </a:r>
            <a:endParaRPr b="1" sz="3100">
              <a:solidFill>
                <a:srgbClr val="9086FE"/>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pSp>
        <p:nvGrpSpPr>
          <p:cNvPr id="137" name="Google Shape;137;p17"/>
          <p:cNvGrpSpPr/>
          <p:nvPr/>
        </p:nvGrpSpPr>
        <p:grpSpPr>
          <a:xfrm flipH="1" rot="-2700000">
            <a:off x="-686873" y="-3753387"/>
            <a:ext cx="12123289" cy="22187885"/>
            <a:chOff x="0" y="-47625"/>
            <a:chExt cx="1493538" cy="4815298"/>
          </a:xfrm>
        </p:grpSpPr>
        <p:sp>
          <p:nvSpPr>
            <p:cNvPr id="138" name="Google Shape;138;p17"/>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920DE"/>
                </a:solidFill>
                <a:latin typeface="Calibri"/>
                <a:ea typeface="Calibri"/>
                <a:cs typeface="Calibri"/>
                <a:sym typeface="Calibri"/>
              </a:endParaRPr>
            </a:p>
          </p:txBody>
        </p:sp>
        <p:sp>
          <p:nvSpPr>
            <p:cNvPr id="139" name="Google Shape;139;p17"/>
            <p:cNvSpPr txBox="1"/>
            <p:nvPr/>
          </p:nvSpPr>
          <p:spPr>
            <a:xfrm>
              <a:off x="0" y="-47625"/>
              <a:ext cx="812700" cy="860400"/>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sp>
        <p:nvSpPr>
          <p:cNvPr id="140" name="Google Shape;140;p17"/>
          <p:cNvSpPr/>
          <p:nvPr/>
        </p:nvSpPr>
        <p:spPr>
          <a:xfrm>
            <a:off x="0" y="-23100"/>
            <a:ext cx="18288000" cy="10333200"/>
          </a:xfrm>
          <a:prstGeom prst="rect">
            <a:avLst/>
          </a:prstGeom>
          <a:noFill/>
          <a:ln cap="flat" cmpd="sng" w="114300">
            <a:solidFill>
              <a:srgbClr val="000E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7"/>
          <p:cNvSpPr txBox="1"/>
          <p:nvPr/>
        </p:nvSpPr>
        <p:spPr>
          <a:xfrm>
            <a:off x="671375" y="759900"/>
            <a:ext cx="159339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9086FE"/>
                </a:solidFill>
                <a:highlight>
                  <a:srgbClr val="040E56"/>
                </a:highlight>
                <a:latin typeface="Verdana"/>
                <a:ea typeface="Verdana"/>
                <a:cs typeface="Verdana"/>
                <a:sym typeface="Verdana"/>
              </a:rPr>
              <a:t>Combat Simulation: OOP</a:t>
            </a:r>
            <a:endParaRPr b="1" sz="5200">
              <a:solidFill>
                <a:srgbClr val="9086FE"/>
              </a:solidFill>
              <a:highlight>
                <a:srgbClr val="040E56"/>
              </a:highlight>
              <a:latin typeface="Verdana"/>
              <a:ea typeface="Verdana"/>
              <a:cs typeface="Verdana"/>
              <a:sym typeface="Verdana"/>
            </a:endParaRPr>
          </a:p>
        </p:txBody>
      </p:sp>
      <p:pic>
        <p:nvPicPr>
          <p:cNvPr id="142" name="Google Shape;142;p17"/>
          <p:cNvPicPr preferRelativeResize="0"/>
          <p:nvPr/>
        </p:nvPicPr>
        <p:blipFill>
          <a:blip r:embed="rId3">
            <a:alphaModFix/>
          </a:blip>
          <a:stretch>
            <a:fillRect/>
          </a:stretch>
        </p:blipFill>
        <p:spPr>
          <a:xfrm>
            <a:off x="9332125" y="2168450"/>
            <a:ext cx="7273210" cy="7040100"/>
          </a:xfrm>
          <a:prstGeom prst="rect">
            <a:avLst/>
          </a:prstGeom>
          <a:noFill/>
          <a:ln>
            <a:noFill/>
          </a:ln>
          <a:effectLst>
            <a:outerShdw blurRad="700088" rotWithShape="0" algn="bl" dir="4920000" dist="95250">
              <a:srgbClr val="000000">
                <a:alpha val="50000"/>
              </a:srgbClr>
            </a:outerShdw>
          </a:effectLst>
        </p:spPr>
      </p:pic>
      <p:pic>
        <p:nvPicPr>
          <p:cNvPr id="143" name="Google Shape;143;p17"/>
          <p:cNvPicPr preferRelativeResize="0"/>
          <p:nvPr/>
        </p:nvPicPr>
        <p:blipFill>
          <a:blip r:embed="rId4">
            <a:alphaModFix/>
          </a:blip>
          <a:stretch>
            <a:fillRect/>
          </a:stretch>
        </p:blipFill>
        <p:spPr>
          <a:xfrm>
            <a:off x="671375" y="2168450"/>
            <a:ext cx="7433025" cy="7040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p18"/>
          <p:cNvGrpSpPr/>
          <p:nvPr/>
        </p:nvGrpSpPr>
        <p:grpSpPr>
          <a:xfrm rot="2700000">
            <a:off x="6740552" y="-3270587"/>
            <a:ext cx="12123289" cy="22187885"/>
            <a:chOff x="0" y="-47625"/>
            <a:chExt cx="1493538" cy="4815298"/>
          </a:xfrm>
        </p:grpSpPr>
        <p:sp>
          <p:nvSpPr>
            <p:cNvPr id="149" name="Google Shape;149;p18"/>
            <p:cNvSpPr/>
            <p:nvPr/>
          </p:nvSpPr>
          <p:spPr>
            <a:xfrm>
              <a:off x="0" y="0"/>
              <a:ext cx="1493538" cy="4767673"/>
            </a:xfrm>
            <a:custGeom>
              <a:rect b="b" l="l" r="r" t="t"/>
              <a:pathLst>
                <a:path extrusionOk="0" h="4767673" w="1493538">
                  <a:moveTo>
                    <a:pt x="0" y="0"/>
                  </a:moveTo>
                  <a:lnTo>
                    <a:pt x="1493538" y="0"/>
                  </a:lnTo>
                  <a:lnTo>
                    <a:pt x="1493538" y="4767673"/>
                  </a:lnTo>
                  <a:lnTo>
                    <a:pt x="0" y="4767673"/>
                  </a:lnTo>
                  <a:close/>
                </a:path>
              </a:pathLst>
            </a:custGeom>
            <a:gradFill>
              <a:gsLst>
                <a:gs pos="0">
                  <a:srgbClr val="092AB9"/>
                </a:gs>
                <a:gs pos="50000">
                  <a:srgbClr val="6558FB"/>
                </a:gs>
                <a:gs pos="100000">
                  <a:srgbClr val="6558FB"/>
                </a:gs>
              </a:gsLst>
              <a:lin ang="5400012"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920DE"/>
                </a:solidFill>
                <a:latin typeface="Calibri"/>
                <a:ea typeface="Calibri"/>
                <a:cs typeface="Calibri"/>
                <a:sym typeface="Calibri"/>
              </a:endParaRPr>
            </a:p>
          </p:txBody>
        </p:sp>
        <p:sp>
          <p:nvSpPr>
            <p:cNvPr id="150" name="Google Shape;150;p18"/>
            <p:cNvSpPr txBox="1"/>
            <p:nvPr/>
          </p:nvSpPr>
          <p:spPr>
            <a:xfrm>
              <a:off x="0" y="-47625"/>
              <a:ext cx="812700" cy="860400"/>
            </a:xfrm>
            <a:prstGeom prst="rect">
              <a:avLst/>
            </a:prstGeom>
            <a:noFill/>
            <a:ln>
              <a:noFill/>
            </a:ln>
          </p:spPr>
          <p:txBody>
            <a:bodyPr anchorCtr="0" anchor="ctr" bIns="61650" lIns="61650" spcFirstLastPara="1" rIns="61650" wrap="square" tIns="61650">
              <a:noAutofit/>
            </a:bodyPr>
            <a:lstStyle/>
            <a:p>
              <a:pPr indent="0" lvl="0" marL="0" marR="0" rtl="0" algn="ctr">
                <a:lnSpc>
                  <a:spcPct val="186611"/>
                </a:lnSpc>
                <a:spcBef>
                  <a:spcPts val="0"/>
                </a:spcBef>
                <a:spcAft>
                  <a:spcPts val="0"/>
                </a:spcAft>
                <a:buNone/>
              </a:pPr>
              <a:r>
                <a:t/>
              </a:r>
              <a:endParaRPr sz="1800">
                <a:solidFill>
                  <a:srgbClr val="0920DE"/>
                </a:solidFill>
                <a:latin typeface="Calibri"/>
                <a:ea typeface="Calibri"/>
                <a:cs typeface="Calibri"/>
                <a:sym typeface="Calibri"/>
              </a:endParaRPr>
            </a:p>
          </p:txBody>
        </p:sp>
      </p:grpSp>
      <p:sp>
        <p:nvSpPr>
          <p:cNvPr id="151" name="Google Shape;151;p18"/>
          <p:cNvSpPr/>
          <p:nvPr/>
        </p:nvSpPr>
        <p:spPr>
          <a:xfrm>
            <a:off x="0" y="-23100"/>
            <a:ext cx="18288000" cy="10333200"/>
          </a:xfrm>
          <a:prstGeom prst="rect">
            <a:avLst/>
          </a:prstGeom>
          <a:noFill/>
          <a:ln cap="flat" cmpd="sng" w="114300">
            <a:solidFill>
              <a:srgbClr val="000E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18"/>
          <p:cNvSpPr txBox="1"/>
          <p:nvPr/>
        </p:nvSpPr>
        <p:spPr>
          <a:xfrm>
            <a:off x="1472850" y="759900"/>
            <a:ext cx="153423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6000">
                <a:solidFill>
                  <a:srgbClr val="9086FE"/>
                </a:solidFill>
                <a:highlight>
                  <a:srgbClr val="040E56"/>
                </a:highlight>
                <a:latin typeface="Verdana"/>
                <a:ea typeface="Verdana"/>
                <a:cs typeface="Verdana"/>
                <a:sym typeface="Verdana"/>
              </a:rPr>
              <a:t>Combat Simulation: Graphics</a:t>
            </a:r>
            <a:endParaRPr b="1" sz="5200">
              <a:solidFill>
                <a:srgbClr val="9086FE"/>
              </a:solidFill>
              <a:highlight>
                <a:srgbClr val="040E56"/>
              </a:highlight>
              <a:latin typeface="Verdana"/>
              <a:ea typeface="Verdana"/>
              <a:cs typeface="Verdana"/>
              <a:sym typeface="Verdana"/>
            </a:endParaRPr>
          </a:p>
        </p:txBody>
      </p:sp>
      <p:pic>
        <p:nvPicPr>
          <p:cNvPr id="153" name="Google Shape;153;p18"/>
          <p:cNvPicPr preferRelativeResize="0"/>
          <p:nvPr/>
        </p:nvPicPr>
        <p:blipFill>
          <a:blip r:embed="rId3">
            <a:alphaModFix/>
          </a:blip>
          <a:stretch>
            <a:fillRect/>
          </a:stretch>
        </p:blipFill>
        <p:spPr>
          <a:xfrm>
            <a:off x="2391437" y="4758352"/>
            <a:ext cx="13505125" cy="5146973"/>
          </a:xfrm>
          <a:prstGeom prst="rect">
            <a:avLst/>
          </a:prstGeom>
          <a:noFill/>
          <a:ln>
            <a:noFill/>
          </a:ln>
          <a:effectLst>
            <a:outerShdw blurRad="228600" rotWithShape="0" algn="bl" dist="66675">
              <a:schemeClr val="dk1">
                <a:alpha val="50000"/>
              </a:schemeClr>
            </a:outerShdw>
          </a:effectLst>
        </p:spPr>
      </p:pic>
      <p:pic>
        <p:nvPicPr>
          <p:cNvPr id="154" name="Google Shape;154;p18"/>
          <p:cNvPicPr preferRelativeResize="0"/>
          <p:nvPr/>
        </p:nvPicPr>
        <p:blipFill>
          <a:blip r:embed="rId4">
            <a:alphaModFix/>
          </a:blip>
          <a:stretch>
            <a:fillRect/>
          </a:stretch>
        </p:blipFill>
        <p:spPr>
          <a:xfrm>
            <a:off x="12789196" y="5835394"/>
            <a:ext cx="2909240" cy="2088718"/>
          </a:xfrm>
          <a:prstGeom prst="rect">
            <a:avLst/>
          </a:prstGeom>
          <a:noFill/>
          <a:ln>
            <a:noFill/>
          </a:ln>
          <a:effectLst>
            <a:outerShdw blurRad="271463" rotWithShape="0" algn="bl">
              <a:srgbClr val="2CD9CB">
                <a:alpha val="50000"/>
              </a:srgbClr>
            </a:outerShdw>
          </a:effectLst>
        </p:spPr>
      </p:pic>
      <p:pic>
        <p:nvPicPr>
          <p:cNvPr id="155" name="Google Shape;155;p18"/>
          <p:cNvPicPr preferRelativeResize="0"/>
          <p:nvPr/>
        </p:nvPicPr>
        <p:blipFill>
          <a:blip r:embed="rId5">
            <a:alphaModFix/>
          </a:blip>
          <a:stretch>
            <a:fillRect/>
          </a:stretch>
        </p:blipFill>
        <p:spPr>
          <a:xfrm>
            <a:off x="10216112" y="4989065"/>
            <a:ext cx="3547881" cy="2088712"/>
          </a:xfrm>
          <a:prstGeom prst="rect">
            <a:avLst/>
          </a:prstGeom>
          <a:noFill/>
          <a:ln>
            <a:noFill/>
          </a:ln>
          <a:effectLst>
            <a:outerShdw blurRad="271463" rotWithShape="0" algn="bl">
              <a:srgbClr val="2CD9CB">
                <a:alpha val="50000"/>
              </a:srgbClr>
            </a:outerShdw>
          </a:effectLst>
        </p:spPr>
      </p:pic>
      <p:pic>
        <p:nvPicPr>
          <p:cNvPr id="156" name="Google Shape;156;p18"/>
          <p:cNvPicPr preferRelativeResize="0"/>
          <p:nvPr/>
        </p:nvPicPr>
        <p:blipFill>
          <a:blip r:embed="rId6">
            <a:alphaModFix/>
          </a:blip>
          <a:stretch>
            <a:fillRect/>
          </a:stretch>
        </p:blipFill>
        <p:spPr>
          <a:xfrm>
            <a:off x="2391437" y="3615680"/>
            <a:ext cx="13505124" cy="893847"/>
          </a:xfrm>
          <a:prstGeom prst="rect">
            <a:avLst/>
          </a:prstGeom>
          <a:noFill/>
          <a:ln>
            <a:noFill/>
          </a:ln>
          <a:effectLst>
            <a:outerShdw blurRad="228600" rotWithShape="0" algn="bl" dist="66675">
              <a:schemeClr val="dk1">
                <a:alpha val="50000"/>
              </a:schemeClr>
            </a:outerShdw>
          </a:effectLst>
        </p:spPr>
      </p:pic>
      <p:pic>
        <p:nvPicPr>
          <p:cNvPr id="157" name="Google Shape;157;p18"/>
          <p:cNvPicPr preferRelativeResize="0"/>
          <p:nvPr/>
        </p:nvPicPr>
        <p:blipFill>
          <a:blip r:embed="rId7">
            <a:alphaModFix/>
          </a:blip>
          <a:stretch>
            <a:fillRect/>
          </a:stretch>
        </p:blipFill>
        <p:spPr>
          <a:xfrm>
            <a:off x="2391437" y="2420825"/>
            <a:ext cx="13505125" cy="893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9" title="File:80973453-abstract-close-up-of-electronic-circuits-in ..."/>
          <p:cNvPicPr preferRelativeResize="0"/>
          <p:nvPr/>
        </p:nvPicPr>
        <p:blipFill rotWithShape="1">
          <a:blip r:embed="rId3">
            <a:alphaModFix amt="2000"/>
          </a:blip>
          <a:srcRect b="7363" l="0" r="7338" t="7115"/>
          <a:stretch/>
        </p:blipFill>
        <p:spPr>
          <a:xfrm>
            <a:off x="0" y="0"/>
            <a:ext cx="18288000" cy="10287001"/>
          </a:xfrm>
          <a:prstGeom prst="rect">
            <a:avLst/>
          </a:prstGeom>
          <a:noFill/>
          <a:ln>
            <a:noFill/>
          </a:ln>
        </p:spPr>
      </p:pic>
      <p:sp>
        <p:nvSpPr>
          <p:cNvPr id="163" name="Google Shape;163;p19"/>
          <p:cNvSpPr txBox="1"/>
          <p:nvPr/>
        </p:nvSpPr>
        <p:spPr>
          <a:xfrm>
            <a:off x="671375" y="759900"/>
            <a:ext cx="165573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Menu Screen - Drawing and Setting up</a:t>
            </a:r>
            <a:endParaRPr b="1" sz="5200">
              <a:highlight>
                <a:srgbClr val="040E56"/>
              </a:highlight>
              <a:latin typeface="Verdana"/>
              <a:ea typeface="Verdana"/>
              <a:cs typeface="Verdana"/>
              <a:sym typeface="Verdana"/>
            </a:endParaRPr>
          </a:p>
        </p:txBody>
      </p:sp>
      <p:pic>
        <p:nvPicPr>
          <p:cNvPr id="164" name="Google Shape;164;p19"/>
          <p:cNvPicPr preferRelativeResize="0"/>
          <p:nvPr/>
        </p:nvPicPr>
        <p:blipFill>
          <a:blip r:embed="rId4">
            <a:alphaModFix/>
          </a:blip>
          <a:stretch>
            <a:fillRect/>
          </a:stretch>
        </p:blipFill>
        <p:spPr>
          <a:xfrm>
            <a:off x="8406825" y="2785098"/>
            <a:ext cx="8609025" cy="1311468"/>
          </a:xfrm>
          <a:prstGeom prst="rect">
            <a:avLst/>
          </a:prstGeom>
          <a:noFill/>
          <a:ln>
            <a:noFill/>
          </a:ln>
        </p:spPr>
      </p:pic>
      <p:pic>
        <p:nvPicPr>
          <p:cNvPr id="165" name="Google Shape;165;p19"/>
          <p:cNvPicPr preferRelativeResize="0"/>
          <p:nvPr/>
        </p:nvPicPr>
        <p:blipFill>
          <a:blip r:embed="rId5">
            <a:alphaModFix/>
          </a:blip>
          <a:stretch>
            <a:fillRect/>
          </a:stretch>
        </p:blipFill>
        <p:spPr>
          <a:xfrm>
            <a:off x="8406825" y="2099300"/>
            <a:ext cx="2495550" cy="685800"/>
          </a:xfrm>
          <a:prstGeom prst="rect">
            <a:avLst/>
          </a:prstGeom>
          <a:noFill/>
          <a:ln>
            <a:noFill/>
          </a:ln>
        </p:spPr>
      </p:pic>
      <p:pic>
        <p:nvPicPr>
          <p:cNvPr id="166" name="Google Shape;166;p19"/>
          <p:cNvPicPr preferRelativeResize="0"/>
          <p:nvPr/>
        </p:nvPicPr>
        <p:blipFill>
          <a:blip r:embed="rId6">
            <a:alphaModFix/>
          </a:blip>
          <a:stretch>
            <a:fillRect/>
          </a:stretch>
        </p:blipFill>
        <p:spPr>
          <a:xfrm>
            <a:off x="8406825" y="4096575"/>
            <a:ext cx="5136925" cy="3239850"/>
          </a:xfrm>
          <a:prstGeom prst="rect">
            <a:avLst/>
          </a:prstGeom>
          <a:noFill/>
          <a:ln>
            <a:noFill/>
          </a:ln>
        </p:spPr>
      </p:pic>
      <p:pic>
        <p:nvPicPr>
          <p:cNvPr id="167" name="Google Shape;167;p19"/>
          <p:cNvPicPr preferRelativeResize="0"/>
          <p:nvPr/>
        </p:nvPicPr>
        <p:blipFill rotWithShape="1">
          <a:blip r:embed="rId7">
            <a:alphaModFix/>
          </a:blip>
          <a:srcRect b="0" l="0" r="18140" t="0"/>
          <a:stretch/>
        </p:blipFill>
        <p:spPr>
          <a:xfrm>
            <a:off x="13543748" y="4096575"/>
            <a:ext cx="4626124" cy="3239850"/>
          </a:xfrm>
          <a:prstGeom prst="rect">
            <a:avLst/>
          </a:prstGeom>
          <a:noFill/>
          <a:ln>
            <a:noFill/>
          </a:ln>
        </p:spPr>
      </p:pic>
      <p:pic>
        <p:nvPicPr>
          <p:cNvPr id="168" name="Google Shape;168;p19"/>
          <p:cNvPicPr preferRelativeResize="0"/>
          <p:nvPr/>
        </p:nvPicPr>
        <p:blipFill>
          <a:blip r:embed="rId8">
            <a:alphaModFix/>
          </a:blip>
          <a:stretch>
            <a:fillRect/>
          </a:stretch>
        </p:blipFill>
        <p:spPr>
          <a:xfrm>
            <a:off x="762675" y="2785099"/>
            <a:ext cx="7277776" cy="3763350"/>
          </a:xfrm>
          <a:prstGeom prst="rect">
            <a:avLst/>
          </a:prstGeom>
          <a:noFill/>
          <a:ln>
            <a:noFill/>
          </a:ln>
        </p:spPr>
      </p:pic>
      <p:pic>
        <p:nvPicPr>
          <p:cNvPr id="169" name="Google Shape;169;p19"/>
          <p:cNvPicPr preferRelativeResize="0"/>
          <p:nvPr/>
        </p:nvPicPr>
        <p:blipFill>
          <a:blip r:embed="rId9">
            <a:alphaModFix/>
          </a:blip>
          <a:stretch>
            <a:fillRect/>
          </a:stretch>
        </p:blipFill>
        <p:spPr>
          <a:xfrm>
            <a:off x="10465550" y="7516575"/>
            <a:ext cx="2333625" cy="1485900"/>
          </a:xfrm>
          <a:prstGeom prst="rect">
            <a:avLst/>
          </a:prstGeom>
          <a:noFill/>
          <a:ln>
            <a:noFill/>
          </a:ln>
        </p:spPr>
      </p:pic>
      <p:pic>
        <p:nvPicPr>
          <p:cNvPr id="170" name="Google Shape;170;p19"/>
          <p:cNvPicPr preferRelativeResize="0"/>
          <p:nvPr/>
        </p:nvPicPr>
        <p:blipFill>
          <a:blip r:embed="rId10">
            <a:alphaModFix/>
          </a:blip>
          <a:stretch>
            <a:fillRect/>
          </a:stretch>
        </p:blipFill>
        <p:spPr>
          <a:xfrm>
            <a:off x="16026738" y="7516575"/>
            <a:ext cx="2143125" cy="1047750"/>
          </a:xfrm>
          <a:prstGeom prst="rect">
            <a:avLst/>
          </a:prstGeom>
          <a:noFill/>
          <a:ln>
            <a:noFill/>
          </a:ln>
        </p:spPr>
      </p:pic>
      <p:pic>
        <p:nvPicPr>
          <p:cNvPr id="171" name="Google Shape;171;p19"/>
          <p:cNvPicPr preferRelativeResize="0"/>
          <p:nvPr/>
        </p:nvPicPr>
        <p:blipFill>
          <a:blip r:embed="rId11">
            <a:alphaModFix/>
          </a:blip>
          <a:stretch>
            <a:fillRect/>
          </a:stretch>
        </p:blipFill>
        <p:spPr>
          <a:xfrm>
            <a:off x="7657888" y="7516563"/>
            <a:ext cx="2733675" cy="1781175"/>
          </a:xfrm>
          <a:prstGeom prst="rect">
            <a:avLst/>
          </a:prstGeom>
          <a:noFill/>
          <a:ln>
            <a:noFill/>
          </a:ln>
        </p:spPr>
      </p:pic>
      <p:pic>
        <p:nvPicPr>
          <p:cNvPr id="172" name="Google Shape;172;p19"/>
          <p:cNvPicPr preferRelativeResize="0"/>
          <p:nvPr/>
        </p:nvPicPr>
        <p:blipFill>
          <a:blip r:embed="rId12">
            <a:alphaModFix/>
          </a:blip>
          <a:stretch>
            <a:fillRect/>
          </a:stretch>
        </p:blipFill>
        <p:spPr>
          <a:xfrm>
            <a:off x="12865138" y="7516563"/>
            <a:ext cx="3095625" cy="1343025"/>
          </a:xfrm>
          <a:prstGeom prst="rect">
            <a:avLst/>
          </a:prstGeom>
          <a:noFill/>
          <a:ln>
            <a:noFill/>
          </a:ln>
        </p:spPr>
      </p:pic>
      <p:sp>
        <p:nvSpPr>
          <p:cNvPr id="173" name="Google Shape;173;p19"/>
          <p:cNvSpPr txBox="1"/>
          <p:nvPr/>
        </p:nvSpPr>
        <p:spPr>
          <a:xfrm>
            <a:off x="1401800" y="6702863"/>
            <a:ext cx="6838200" cy="37434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Char char="-"/>
            </a:pPr>
            <a:r>
              <a:rPr lang="en" sz="3600">
                <a:solidFill>
                  <a:schemeClr val="lt1"/>
                </a:solidFill>
              </a:rPr>
              <a:t>Player Input</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Changing ‘Selected’ option</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Updating the ‘map’</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Changing menu</a:t>
            </a:r>
            <a:endParaRPr sz="3600">
              <a:solidFill>
                <a:schemeClr val="lt1"/>
              </a:solidFill>
            </a:endParaRPr>
          </a:p>
        </p:txBody>
      </p:sp>
      <p:sp>
        <p:nvSpPr>
          <p:cNvPr id="174" name="Google Shape;174;p19"/>
          <p:cNvSpPr/>
          <p:nvPr/>
        </p:nvSpPr>
        <p:spPr>
          <a:xfrm>
            <a:off x="0" y="-23100"/>
            <a:ext cx="18288000" cy="10333200"/>
          </a:xfrm>
          <a:prstGeom prst="rect">
            <a:avLst/>
          </a:prstGeom>
          <a:noFill/>
          <a:ln cap="flat" cmpd="sng" w="114300">
            <a:solidFill>
              <a:srgbClr val="000E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0" title="File:80973453-abstract-close-up-of-electronic-circuits-in ..."/>
          <p:cNvPicPr preferRelativeResize="0"/>
          <p:nvPr/>
        </p:nvPicPr>
        <p:blipFill rotWithShape="1">
          <a:blip r:embed="rId3">
            <a:alphaModFix amt="2000"/>
          </a:blip>
          <a:srcRect b="7363" l="0" r="7338" t="7115"/>
          <a:stretch/>
        </p:blipFill>
        <p:spPr>
          <a:xfrm>
            <a:off x="0" y="0"/>
            <a:ext cx="18288000" cy="10287001"/>
          </a:xfrm>
          <a:prstGeom prst="rect">
            <a:avLst/>
          </a:prstGeom>
          <a:noFill/>
          <a:ln>
            <a:noFill/>
          </a:ln>
        </p:spPr>
      </p:pic>
      <p:sp>
        <p:nvSpPr>
          <p:cNvPr id="180" name="Google Shape;180;p20"/>
          <p:cNvSpPr txBox="1"/>
          <p:nvPr/>
        </p:nvSpPr>
        <p:spPr>
          <a:xfrm>
            <a:off x="671375" y="759900"/>
            <a:ext cx="165573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Menu Screen - Functions</a:t>
            </a:r>
            <a:endParaRPr b="1" sz="5200">
              <a:highlight>
                <a:srgbClr val="040E56"/>
              </a:highlight>
              <a:latin typeface="Verdana"/>
              <a:ea typeface="Verdana"/>
              <a:cs typeface="Verdana"/>
              <a:sym typeface="Verdana"/>
            </a:endParaRPr>
          </a:p>
        </p:txBody>
      </p:sp>
      <p:pic>
        <p:nvPicPr>
          <p:cNvPr id="181" name="Google Shape;181;p20"/>
          <p:cNvPicPr preferRelativeResize="0"/>
          <p:nvPr/>
        </p:nvPicPr>
        <p:blipFill>
          <a:blip r:embed="rId4">
            <a:alphaModFix/>
          </a:blip>
          <a:stretch>
            <a:fillRect/>
          </a:stretch>
        </p:blipFill>
        <p:spPr>
          <a:xfrm>
            <a:off x="919125" y="1815225"/>
            <a:ext cx="9769475" cy="6871776"/>
          </a:xfrm>
          <a:prstGeom prst="rect">
            <a:avLst/>
          </a:prstGeom>
          <a:noFill/>
          <a:ln>
            <a:noFill/>
          </a:ln>
        </p:spPr>
      </p:pic>
      <p:pic>
        <p:nvPicPr>
          <p:cNvPr id="182" name="Google Shape;182;p20"/>
          <p:cNvPicPr preferRelativeResize="0"/>
          <p:nvPr/>
        </p:nvPicPr>
        <p:blipFill>
          <a:blip r:embed="rId5">
            <a:alphaModFix/>
          </a:blip>
          <a:stretch>
            <a:fillRect/>
          </a:stretch>
        </p:blipFill>
        <p:spPr>
          <a:xfrm>
            <a:off x="10688600" y="1815225"/>
            <a:ext cx="6426712" cy="6871775"/>
          </a:xfrm>
          <a:prstGeom prst="rect">
            <a:avLst/>
          </a:prstGeom>
          <a:noFill/>
          <a:ln>
            <a:noFill/>
          </a:ln>
        </p:spPr>
      </p:pic>
      <p:sp>
        <p:nvSpPr>
          <p:cNvPr id="183" name="Google Shape;183;p20"/>
          <p:cNvSpPr txBox="1"/>
          <p:nvPr/>
        </p:nvSpPr>
        <p:spPr>
          <a:xfrm>
            <a:off x="919125" y="8818925"/>
            <a:ext cx="16206600" cy="11262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Char char="-"/>
            </a:pPr>
            <a:r>
              <a:rPr lang="en" sz="3600">
                <a:solidFill>
                  <a:schemeClr val="lt1"/>
                </a:solidFill>
              </a:rPr>
              <a:t>Drawing menu, handling menu selections</a:t>
            </a:r>
            <a:endParaRPr sz="3600">
              <a:solidFill>
                <a:schemeClr val="lt1"/>
              </a:solidFill>
            </a:endParaRPr>
          </a:p>
        </p:txBody>
      </p:sp>
      <p:sp>
        <p:nvSpPr>
          <p:cNvPr id="184" name="Google Shape;184;p20"/>
          <p:cNvSpPr/>
          <p:nvPr/>
        </p:nvSpPr>
        <p:spPr>
          <a:xfrm>
            <a:off x="0" y="-23100"/>
            <a:ext cx="18288000" cy="10333200"/>
          </a:xfrm>
          <a:prstGeom prst="rect">
            <a:avLst/>
          </a:prstGeom>
          <a:noFill/>
          <a:ln cap="flat" cmpd="sng" w="114300">
            <a:solidFill>
              <a:srgbClr val="000E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1" title="File:80973453-abstract-close-up-of-electronic-circuits-in ..."/>
          <p:cNvPicPr preferRelativeResize="0"/>
          <p:nvPr/>
        </p:nvPicPr>
        <p:blipFill rotWithShape="1">
          <a:blip r:embed="rId3">
            <a:alphaModFix amt="2000"/>
          </a:blip>
          <a:srcRect b="7363" l="0" r="7338" t="7115"/>
          <a:stretch/>
        </p:blipFill>
        <p:spPr>
          <a:xfrm>
            <a:off x="0" y="0"/>
            <a:ext cx="18288000" cy="10287001"/>
          </a:xfrm>
          <a:prstGeom prst="rect">
            <a:avLst/>
          </a:prstGeom>
          <a:noFill/>
          <a:ln>
            <a:noFill/>
          </a:ln>
        </p:spPr>
      </p:pic>
      <p:sp>
        <p:nvSpPr>
          <p:cNvPr id="190" name="Google Shape;190;p21"/>
          <p:cNvSpPr txBox="1"/>
          <p:nvPr/>
        </p:nvSpPr>
        <p:spPr>
          <a:xfrm>
            <a:off x="671375" y="759900"/>
            <a:ext cx="16557300" cy="923400"/>
          </a:xfrm>
          <a:prstGeom prst="rect">
            <a:avLst/>
          </a:prstGeom>
          <a:noFill/>
          <a:ln>
            <a:noFill/>
          </a:ln>
          <a:effectLst>
            <a:outerShdw blurRad="257175" rotWithShape="0" algn="bl" dir="5400000" dist="95250">
              <a:schemeClr val="dk1">
                <a:alpha val="50000"/>
              </a:schemeClr>
            </a:outerShdw>
          </a:effectLst>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6000">
                <a:solidFill>
                  <a:srgbClr val="2CD9CB"/>
                </a:solidFill>
                <a:highlight>
                  <a:srgbClr val="040E56"/>
                </a:highlight>
                <a:latin typeface="Verdana"/>
                <a:ea typeface="Verdana"/>
                <a:cs typeface="Verdana"/>
                <a:sym typeface="Verdana"/>
              </a:rPr>
              <a:t>Menu Screen - Movement</a:t>
            </a:r>
            <a:endParaRPr b="1" sz="5200">
              <a:highlight>
                <a:srgbClr val="040E56"/>
              </a:highlight>
              <a:latin typeface="Verdana"/>
              <a:ea typeface="Verdana"/>
              <a:cs typeface="Verdana"/>
              <a:sym typeface="Verdana"/>
            </a:endParaRPr>
          </a:p>
        </p:txBody>
      </p:sp>
      <p:pic>
        <p:nvPicPr>
          <p:cNvPr id="191" name="Google Shape;191;p21"/>
          <p:cNvPicPr preferRelativeResize="0"/>
          <p:nvPr/>
        </p:nvPicPr>
        <p:blipFill>
          <a:blip r:embed="rId4">
            <a:alphaModFix/>
          </a:blip>
          <a:stretch>
            <a:fillRect/>
          </a:stretch>
        </p:blipFill>
        <p:spPr>
          <a:xfrm>
            <a:off x="671375" y="1735525"/>
            <a:ext cx="7002015" cy="5259450"/>
          </a:xfrm>
          <a:prstGeom prst="rect">
            <a:avLst/>
          </a:prstGeom>
          <a:noFill/>
          <a:ln>
            <a:noFill/>
          </a:ln>
        </p:spPr>
      </p:pic>
      <p:pic>
        <p:nvPicPr>
          <p:cNvPr id="192" name="Google Shape;192;p21"/>
          <p:cNvPicPr preferRelativeResize="0"/>
          <p:nvPr/>
        </p:nvPicPr>
        <p:blipFill>
          <a:blip r:embed="rId5">
            <a:alphaModFix/>
          </a:blip>
          <a:stretch>
            <a:fillRect/>
          </a:stretch>
        </p:blipFill>
        <p:spPr>
          <a:xfrm>
            <a:off x="7915550" y="1735525"/>
            <a:ext cx="6115024" cy="5259449"/>
          </a:xfrm>
          <a:prstGeom prst="rect">
            <a:avLst/>
          </a:prstGeom>
          <a:noFill/>
          <a:ln>
            <a:noFill/>
          </a:ln>
        </p:spPr>
      </p:pic>
      <p:sp>
        <p:nvSpPr>
          <p:cNvPr id="193" name="Google Shape;193;p21"/>
          <p:cNvSpPr txBox="1"/>
          <p:nvPr/>
        </p:nvSpPr>
        <p:spPr>
          <a:xfrm>
            <a:off x="671375" y="6994975"/>
            <a:ext cx="11869500" cy="83139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Char char="-"/>
            </a:pPr>
            <a:r>
              <a:rPr lang="en" sz="3600">
                <a:solidFill>
                  <a:schemeClr val="lt1"/>
                </a:solidFill>
              </a:rPr>
              <a:t>Movement Menu</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Stopping all other actions &amp; inputs</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Checking adjacent tiles</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Updating the map</a:t>
            </a:r>
            <a:endParaRPr sz="3600">
              <a:solidFill>
                <a:schemeClr val="lt1"/>
              </a:solidFill>
            </a:endParaRPr>
          </a:p>
          <a:p>
            <a:pPr indent="-457200" lvl="0" marL="457200" rtl="0" algn="l">
              <a:spcBef>
                <a:spcPts val="0"/>
              </a:spcBef>
              <a:spcAft>
                <a:spcPts val="0"/>
              </a:spcAft>
              <a:buClr>
                <a:schemeClr val="lt1"/>
              </a:buClr>
              <a:buSzPts val="3600"/>
              <a:buChar char="-"/>
            </a:pPr>
            <a:r>
              <a:rPr lang="en" sz="3600">
                <a:solidFill>
                  <a:schemeClr val="lt1"/>
                </a:solidFill>
              </a:rPr>
              <a:t>Limiting player moves per event (bugfix)</a:t>
            </a:r>
            <a:endParaRPr sz="3600">
              <a:solidFill>
                <a:schemeClr val="lt1"/>
              </a:solidFill>
            </a:endParaRPr>
          </a:p>
          <a:p>
            <a:pPr indent="0" lvl="0" marL="0" rtl="0" algn="l">
              <a:spcBef>
                <a:spcPts val="0"/>
              </a:spcBef>
              <a:spcAft>
                <a:spcPts val="0"/>
              </a:spcAft>
              <a:buNone/>
            </a:pPr>
            <a:r>
              <a:t/>
            </a:r>
            <a:endParaRPr sz="3600">
              <a:solidFill>
                <a:schemeClr val="lt1"/>
              </a:solidFill>
            </a:endParaRPr>
          </a:p>
        </p:txBody>
      </p:sp>
      <p:sp>
        <p:nvSpPr>
          <p:cNvPr id="194" name="Google Shape;194;p21"/>
          <p:cNvSpPr/>
          <p:nvPr/>
        </p:nvSpPr>
        <p:spPr>
          <a:xfrm>
            <a:off x="0" y="-23100"/>
            <a:ext cx="18288000" cy="10333200"/>
          </a:xfrm>
          <a:prstGeom prst="rect">
            <a:avLst/>
          </a:prstGeom>
          <a:noFill/>
          <a:ln cap="flat" cmpd="sng" w="114300">
            <a:solidFill>
              <a:srgbClr val="000E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